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1" r:id="rId2"/>
  </p:sldMasterIdLst>
  <p:notesMasterIdLst>
    <p:notesMasterId r:id="rId52"/>
  </p:notesMasterIdLst>
  <p:sldIdLst>
    <p:sldId id="256" r:id="rId3"/>
    <p:sldId id="274" r:id="rId4"/>
    <p:sldId id="291" r:id="rId5"/>
    <p:sldId id="292" r:id="rId6"/>
    <p:sldId id="271" r:id="rId7"/>
    <p:sldId id="293" r:id="rId8"/>
    <p:sldId id="272" r:id="rId9"/>
    <p:sldId id="273" r:id="rId10"/>
    <p:sldId id="269" r:id="rId11"/>
    <p:sldId id="284" r:id="rId12"/>
    <p:sldId id="277" r:id="rId13"/>
    <p:sldId id="278" r:id="rId14"/>
    <p:sldId id="267" r:id="rId15"/>
    <p:sldId id="261" r:id="rId16"/>
    <p:sldId id="285" r:id="rId17"/>
    <p:sldId id="262" r:id="rId18"/>
    <p:sldId id="263" r:id="rId19"/>
    <p:sldId id="264" r:id="rId20"/>
    <p:sldId id="279" r:id="rId21"/>
    <p:sldId id="280" r:id="rId22"/>
    <p:sldId id="281" r:id="rId23"/>
    <p:sldId id="268" r:id="rId24"/>
    <p:sldId id="270" r:id="rId25"/>
    <p:sldId id="286" r:id="rId26"/>
    <p:sldId id="287" r:id="rId27"/>
    <p:sldId id="288" r:id="rId28"/>
    <p:sldId id="266" r:id="rId29"/>
    <p:sldId id="289" r:id="rId30"/>
    <p:sldId id="290" r:id="rId31"/>
    <p:sldId id="257" r:id="rId32"/>
    <p:sldId id="259" r:id="rId33"/>
    <p:sldId id="260" r:id="rId34"/>
    <p:sldId id="297" r:id="rId35"/>
    <p:sldId id="294" r:id="rId36"/>
    <p:sldId id="296" r:id="rId37"/>
    <p:sldId id="299" r:id="rId38"/>
    <p:sldId id="295" r:id="rId39"/>
    <p:sldId id="300" r:id="rId40"/>
    <p:sldId id="301" r:id="rId41"/>
    <p:sldId id="298" r:id="rId42"/>
    <p:sldId id="302" r:id="rId43"/>
    <p:sldId id="303" r:id="rId44"/>
    <p:sldId id="304" r:id="rId45"/>
    <p:sldId id="306" r:id="rId46"/>
    <p:sldId id="305" r:id="rId47"/>
    <p:sldId id="310" r:id="rId48"/>
    <p:sldId id="311" r:id="rId49"/>
    <p:sldId id="312" r:id="rId50"/>
    <p:sldId id="265" r:id="rId5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780"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6032c06f04_0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g26032c06f04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ea85187ec2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g1ea85187ec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ea85187ec2_0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g1ea85187ec2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960faa4ee8_0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g2960faa4ee8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b26cfaf233_3_15:notes"/>
          <p:cNvSpPr txBox="1">
            <a:spLocks noGrp="1"/>
          </p:cNvSpPr>
          <p:nvPr>
            <p:ph type="body" idx="1"/>
          </p:nvPr>
        </p:nvSpPr>
        <p:spPr>
          <a:xfrm>
            <a:off x="679768" y="4777958"/>
            <a:ext cx="5438100" cy="3909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5" name="Google Shape;285;g2b26cfaf233_3_15: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b1be4ddee6_0_13:notes"/>
          <p:cNvSpPr txBox="1">
            <a:spLocks noGrp="1"/>
          </p:cNvSpPr>
          <p:nvPr>
            <p:ph type="body" idx="1"/>
          </p:nvPr>
        </p:nvSpPr>
        <p:spPr>
          <a:xfrm>
            <a:off x="679768" y="4777958"/>
            <a:ext cx="5438100" cy="3909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g2b1be4ddee6_0_13: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b1be4ddee6_0_0:notes"/>
          <p:cNvSpPr txBox="1">
            <a:spLocks noGrp="1"/>
          </p:cNvSpPr>
          <p:nvPr>
            <p:ph type="body" idx="1"/>
          </p:nvPr>
        </p:nvSpPr>
        <p:spPr>
          <a:xfrm>
            <a:off x="679768" y="4777958"/>
            <a:ext cx="5438100" cy="3909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5" name="Google Shape;325;g2b1be4ddee6_0_0: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2: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 name="Google Shape;46;p2: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b1ba397385_0_16:notes"/>
          <p:cNvSpPr txBox="1">
            <a:spLocks noGrp="1"/>
          </p:cNvSpPr>
          <p:nvPr>
            <p:ph type="body" idx="1"/>
          </p:nvPr>
        </p:nvSpPr>
        <p:spPr>
          <a:xfrm>
            <a:off x="679768" y="4777958"/>
            <a:ext cx="5438100" cy="3909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1" name="Google Shape;351;g2b1ba397385_0_16: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b1ba397385_0_208:notes"/>
          <p:cNvSpPr txBox="1">
            <a:spLocks noGrp="1"/>
          </p:cNvSpPr>
          <p:nvPr>
            <p:ph type="body" idx="1"/>
          </p:nvPr>
        </p:nvSpPr>
        <p:spPr>
          <a:xfrm>
            <a:off x="679768" y="4777958"/>
            <a:ext cx="5438100" cy="3909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2" name="Google Shape;442;g2b1ba397385_0_208: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b1be4ddee6_1_77:notes"/>
          <p:cNvSpPr txBox="1">
            <a:spLocks noGrp="1"/>
          </p:cNvSpPr>
          <p:nvPr>
            <p:ph type="body" idx="1"/>
          </p:nvPr>
        </p:nvSpPr>
        <p:spPr>
          <a:xfrm>
            <a:off x="679768" y="4777958"/>
            <a:ext cx="5438100" cy="3909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7" name="Google Shape;457;g2b1be4ddee6_1_77: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 name="Google Shape;5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 name="Google Shape;5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724953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 name="Google Shape;5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622287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 name="Google Shape;6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543571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 name="Google Shape;6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577729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 name="Google Shape;6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816762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 name="Google Shape;6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93159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317ff4f01b_0_0: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 name="Google Shape;59;g2317ff4f01b_0_0: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 name="Google Shape;6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309661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 name="Google Shape;6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760681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 name="Google Shape;6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553608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 name="Google Shape;6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272280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 name="Google Shape;6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298619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 name="Google Shape;6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595699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 name="Google Shape;6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879549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 name="Google Shape;6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091809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 name="Google Shape;6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716388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 name="Google Shape;6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07070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317ff4f01b_3_16: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 name="Google Shape;71;g2317ff4f01b_3_16: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 name="Google Shape;6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243731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 name="Google Shape;6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65162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317ff4f01b_3_64: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1" name="Google Shape;111;g2317ff4f01b_3_64: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b1ba8dc0c5_0_39:notes"/>
          <p:cNvSpPr txBox="1">
            <a:spLocks noGrp="1"/>
          </p:cNvSpPr>
          <p:nvPr>
            <p:ph type="body" idx="1"/>
          </p:nvPr>
        </p:nvSpPr>
        <p:spPr>
          <a:xfrm>
            <a:off x="679768" y="4777958"/>
            <a:ext cx="5438100" cy="3909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g2b1ba8dc0c5_0_39: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1: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2b26cfaf233_4_0:notes"/>
          <p:cNvSpPr txBox="1">
            <a:spLocks noGrp="1"/>
          </p:cNvSpPr>
          <p:nvPr>
            <p:ph type="body" idx="1"/>
          </p:nvPr>
        </p:nvSpPr>
        <p:spPr>
          <a:xfrm>
            <a:off x="679768" y="4777958"/>
            <a:ext cx="5438100" cy="3909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2b26cfaf233_4_0: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498DD01-AE08-4A25-9CC2-15C43E463F56}" type="datetimeFigureOut">
              <a:rPr lang="en-IN" smtClean="0"/>
              <a:t>24-03-2024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5AE256A-689B-4633-8C14-79D71715761A}" type="slidenum">
              <a:rPr lang="en-IN" smtClean="0"/>
              <a:t>‹#›</a:t>
            </a:fld>
            <a:endParaRPr lang="en-IN"/>
          </a:p>
        </p:txBody>
      </p:sp>
    </p:spTree>
    <p:extLst>
      <p:ext uri="{BB962C8B-B14F-4D97-AF65-F5344CB8AC3E}">
        <p14:creationId xmlns:p14="http://schemas.microsoft.com/office/powerpoint/2010/main" val="3066131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B498DD01-AE08-4A25-9CC2-15C43E463F56}" type="datetimeFigureOut">
              <a:rPr lang="en-IN" smtClean="0"/>
              <a:t>24-03-2024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5AE256A-689B-4633-8C14-79D71715761A}" type="slidenum">
              <a:rPr lang="en-IN" smtClean="0"/>
              <a:t>‹#›</a:t>
            </a:fld>
            <a:endParaRPr lang="en-IN"/>
          </a:p>
        </p:txBody>
      </p:sp>
    </p:spTree>
    <p:extLst>
      <p:ext uri="{BB962C8B-B14F-4D97-AF65-F5344CB8AC3E}">
        <p14:creationId xmlns:p14="http://schemas.microsoft.com/office/powerpoint/2010/main" val="8200850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498DD01-AE08-4A25-9CC2-15C43E463F56}" type="datetimeFigureOut">
              <a:rPr lang="en-IN" smtClean="0"/>
              <a:t>24-03-2024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5AE256A-689B-4633-8C14-79D71715761A}" type="slidenum">
              <a:rPr lang="en-IN" smtClean="0"/>
              <a:t>‹#›</a:t>
            </a:fld>
            <a:endParaRPr lang="en-IN"/>
          </a:p>
        </p:txBody>
      </p:sp>
    </p:spTree>
    <p:extLst>
      <p:ext uri="{BB962C8B-B14F-4D97-AF65-F5344CB8AC3E}">
        <p14:creationId xmlns:p14="http://schemas.microsoft.com/office/powerpoint/2010/main" val="8714925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N"/>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498DD01-AE08-4A25-9CC2-15C43E463F56}" type="datetimeFigureOut">
              <a:rPr lang="en-IN" smtClean="0"/>
              <a:t>24-03-2024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5AE256A-689B-4633-8C14-79D71715761A}" type="slidenum">
              <a:rPr lang="en-IN" smtClean="0"/>
              <a:t>‹#›</a:t>
            </a:fld>
            <a:endParaRPr lang="en-IN"/>
          </a:p>
        </p:txBody>
      </p:sp>
    </p:spTree>
    <p:extLst>
      <p:ext uri="{BB962C8B-B14F-4D97-AF65-F5344CB8AC3E}">
        <p14:creationId xmlns:p14="http://schemas.microsoft.com/office/powerpoint/2010/main" val="28952108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B498DD01-AE08-4A25-9CC2-15C43E463F56}" type="datetimeFigureOut">
              <a:rPr lang="en-IN" smtClean="0"/>
              <a:t>24-03-2024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5AE256A-689B-4633-8C14-79D71715761A}" type="slidenum">
              <a:rPr lang="en-IN" smtClean="0"/>
              <a:t>‹#›</a:t>
            </a:fld>
            <a:endParaRPr lang="en-IN"/>
          </a:p>
        </p:txBody>
      </p:sp>
    </p:spTree>
    <p:extLst>
      <p:ext uri="{BB962C8B-B14F-4D97-AF65-F5344CB8AC3E}">
        <p14:creationId xmlns:p14="http://schemas.microsoft.com/office/powerpoint/2010/main" val="31931265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IN"/>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B498DD01-AE08-4A25-9CC2-15C43E463F56}" type="datetimeFigureOut">
              <a:rPr lang="en-IN" smtClean="0"/>
              <a:t>24-03-2024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5AE256A-689B-4633-8C14-79D71715761A}" type="slidenum">
              <a:rPr lang="en-IN" smtClean="0"/>
              <a:t>‹#›</a:t>
            </a:fld>
            <a:endParaRPr lang="en-IN"/>
          </a:p>
        </p:txBody>
      </p:sp>
    </p:spTree>
    <p:extLst>
      <p:ext uri="{BB962C8B-B14F-4D97-AF65-F5344CB8AC3E}">
        <p14:creationId xmlns:p14="http://schemas.microsoft.com/office/powerpoint/2010/main" val="30837846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B498DD01-AE08-4A25-9CC2-15C43E463F56}" type="datetimeFigureOut">
              <a:rPr lang="en-IN" smtClean="0"/>
              <a:t>24-03-2024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5AE256A-689B-4633-8C14-79D71715761A}" type="slidenum">
              <a:rPr lang="en-IN" smtClean="0"/>
              <a:t>‹#›</a:t>
            </a:fld>
            <a:endParaRPr lang="en-IN"/>
          </a:p>
        </p:txBody>
      </p:sp>
    </p:spTree>
    <p:extLst>
      <p:ext uri="{BB962C8B-B14F-4D97-AF65-F5344CB8AC3E}">
        <p14:creationId xmlns:p14="http://schemas.microsoft.com/office/powerpoint/2010/main" val="10962693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98DD01-AE08-4A25-9CC2-15C43E463F56}" type="datetimeFigureOut">
              <a:rPr lang="en-IN" smtClean="0"/>
              <a:t>24-03-2024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5AE256A-689B-4633-8C14-79D71715761A}" type="slidenum">
              <a:rPr lang="en-IN" smtClean="0"/>
              <a:t>‹#›</a:t>
            </a:fld>
            <a:endParaRPr lang="en-IN"/>
          </a:p>
        </p:txBody>
      </p:sp>
    </p:spTree>
    <p:extLst>
      <p:ext uri="{BB962C8B-B14F-4D97-AF65-F5344CB8AC3E}">
        <p14:creationId xmlns:p14="http://schemas.microsoft.com/office/powerpoint/2010/main" val="71162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B498DD01-AE08-4A25-9CC2-15C43E463F56}" type="datetimeFigureOut">
              <a:rPr lang="en-IN" smtClean="0"/>
              <a:t>24-03-2024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5AE256A-689B-4633-8C14-79D71715761A}" type="slidenum">
              <a:rPr lang="en-IN" smtClean="0"/>
              <a:t>‹#›</a:t>
            </a:fld>
            <a:endParaRPr lang="en-IN"/>
          </a:p>
        </p:txBody>
      </p:sp>
    </p:spTree>
    <p:extLst>
      <p:ext uri="{BB962C8B-B14F-4D97-AF65-F5344CB8AC3E}">
        <p14:creationId xmlns:p14="http://schemas.microsoft.com/office/powerpoint/2010/main" val="8454961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B498DD01-AE08-4A25-9CC2-15C43E463F56}" type="datetimeFigureOut">
              <a:rPr lang="en-IN" smtClean="0"/>
              <a:t>24-03-2024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5AE256A-689B-4633-8C14-79D71715761A}" type="slidenum">
              <a:rPr lang="en-IN" smtClean="0"/>
              <a:t>‹#›</a:t>
            </a:fld>
            <a:endParaRPr lang="en-IN"/>
          </a:p>
        </p:txBody>
      </p:sp>
    </p:spTree>
    <p:extLst>
      <p:ext uri="{BB962C8B-B14F-4D97-AF65-F5344CB8AC3E}">
        <p14:creationId xmlns:p14="http://schemas.microsoft.com/office/powerpoint/2010/main" val="2593313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498DD01-AE08-4A25-9CC2-15C43E463F56}" type="datetimeFigureOut">
              <a:rPr lang="en-IN" smtClean="0"/>
              <a:t>24-03-2024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5AE256A-689B-4633-8C14-79D71715761A}" type="slidenum">
              <a:rPr lang="en-IN" smtClean="0"/>
              <a:t>‹#›</a:t>
            </a:fld>
            <a:endParaRPr lang="en-IN"/>
          </a:p>
        </p:txBody>
      </p:sp>
    </p:spTree>
    <p:extLst>
      <p:ext uri="{BB962C8B-B14F-4D97-AF65-F5344CB8AC3E}">
        <p14:creationId xmlns:p14="http://schemas.microsoft.com/office/powerpoint/2010/main" val="36320310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498DD01-AE08-4A25-9CC2-15C43E463F56}" type="datetimeFigureOut">
              <a:rPr lang="en-IN" smtClean="0"/>
              <a:t>24-03-2024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5AE256A-689B-4633-8C14-79D71715761A}" type="slidenum">
              <a:rPr lang="en-IN" smtClean="0"/>
              <a:t>‹#›</a:t>
            </a:fld>
            <a:endParaRPr lang="en-IN"/>
          </a:p>
        </p:txBody>
      </p:sp>
    </p:spTree>
    <p:extLst>
      <p:ext uri="{BB962C8B-B14F-4D97-AF65-F5344CB8AC3E}">
        <p14:creationId xmlns:p14="http://schemas.microsoft.com/office/powerpoint/2010/main" val="3535417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498DD01-AE08-4A25-9CC2-15C43E463F56}" type="datetimeFigureOut">
              <a:rPr lang="en-IN" smtClean="0"/>
              <a:t>24-03-2024</a:t>
            </a:fld>
            <a:endParaRPr lang="en-IN"/>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5AE256A-689B-4633-8C14-79D71715761A}" type="slidenum">
              <a:rPr lang="en-IN" smtClean="0"/>
              <a:t>‹#›</a:t>
            </a:fld>
            <a:endParaRPr lang="en-IN"/>
          </a:p>
        </p:txBody>
      </p:sp>
    </p:spTree>
    <p:extLst>
      <p:ext uri="{BB962C8B-B14F-4D97-AF65-F5344CB8AC3E}">
        <p14:creationId xmlns:p14="http://schemas.microsoft.com/office/powerpoint/2010/main" val="315636906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hyperlink" Target="https://arxiv.org/pdf/1907.01341v3.pdf" TargetMode="Externa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16.jpg"/></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20.jpg"/></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22.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29.png"/><Relationship Id="rId5" Type="http://schemas.openxmlformats.org/officeDocument/2006/relationships/hyperlink" Target="https://arxiv.org/pdf/2211.06220.pdf" TargetMode="External"/><Relationship Id="rId4" Type="http://schemas.openxmlformats.org/officeDocument/2006/relationships/hyperlink" Target="https://arxiv.org/pdf/1912.01202.pdf"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jpg"/><Relationship Id="rId7"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g"/></Relationships>
</file>

<file path=ppt/slides/_rels/slide2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hyperlink" Target="https://proceedings.neurips.cc/paper/2021/file/46031b3d04dc90994ca317a7c55c4289-Paper.pdf" TargetMode="External"/><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hyperlink" Target="https://openaccess.thecvf.com/content/CVPR2023/papers/Chu_BUOL_A_Bottom-Up_Framework_With_Occupancy-Aware_Lifting_for_Panoptic_3D_CVPR_2023_paper.pdf"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914394" y="801511"/>
            <a:ext cx="7755473" cy="1668501"/>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US" sz="5400" dirty="0">
                <a:latin typeface="Times New Roman"/>
                <a:ea typeface="Times New Roman"/>
                <a:cs typeface="Times New Roman"/>
                <a:sym typeface="Times New Roman"/>
              </a:rPr>
              <a:t>CS235AI</a:t>
            </a:r>
            <a:br>
              <a:rPr lang="en-US" sz="5400" dirty="0">
                <a:latin typeface="Times New Roman"/>
                <a:ea typeface="Times New Roman"/>
                <a:cs typeface="Times New Roman"/>
                <a:sym typeface="Times New Roman"/>
              </a:rPr>
            </a:br>
            <a:r>
              <a:rPr lang="en-US" sz="5400" dirty="0">
                <a:latin typeface="Times New Roman"/>
                <a:ea typeface="Times New Roman"/>
                <a:cs typeface="Times New Roman"/>
                <a:sym typeface="Times New Roman"/>
              </a:rPr>
              <a:t>Operating Systems</a:t>
            </a:r>
            <a:endParaRPr sz="5400" dirty="0">
              <a:latin typeface="Times New Roman"/>
              <a:ea typeface="Times New Roman"/>
              <a:cs typeface="Times New Roman"/>
              <a:sym typeface="Times New Roman"/>
            </a:endParaRPr>
          </a:p>
        </p:txBody>
      </p:sp>
      <p:sp>
        <p:nvSpPr>
          <p:cNvPr id="3" name="TextBox 2">
            <a:extLst>
              <a:ext uri="{FF2B5EF4-FFF2-40B4-BE49-F238E27FC236}">
                <a16:creationId xmlns:a16="http://schemas.microsoft.com/office/drawing/2014/main" id="{43924AA0-7D8E-F961-3B5D-AEC17189C8A6}"/>
              </a:ext>
            </a:extLst>
          </p:cNvPr>
          <p:cNvSpPr txBox="1"/>
          <p:nvPr/>
        </p:nvSpPr>
        <p:spPr>
          <a:xfrm>
            <a:off x="2814742" y="2411879"/>
            <a:ext cx="3954776" cy="523220"/>
          </a:xfrm>
          <a:prstGeom prst="rect">
            <a:avLst/>
          </a:prstGeom>
          <a:noFill/>
        </p:spPr>
        <p:txBody>
          <a:bodyPr wrap="square">
            <a:spAutoFit/>
          </a:bodyPr>
          <a:lstStyle/>
          <a:p>
            <a:r>
              <a:rPr lang="en-IN" sz="2800" b="0" i="0" dirty="0">
                <a:solidFill>
                  <a:srgbClr val="333333"/>
                </a:solidFill>
                <a:effectLst/>
                <a:latin typeface="Arial" panose="020B0604020202020204" pitchFamily="34" charset="0"/>
              </a:rPr>
              <a:t>Guide: Dr. Jyoti Shetty</a:t>
            </a:r>
          </a:p>
        </p:txBody>
      </p:sp>
      <p:sp>
        <p:nvSpPr>
          <p:cNvPr id="5" name="TextBox 4">
            <a:extLst>
              <a:ext uri="{FF2B5EF4-FFF2-40B4-BE49-F238E27FC236}">
                <a16:creationId xmlns:a16="http://schemas.microsoft.com/office/drawing/2014/main" id="{9928BBB4-6F33-AD6C-9FF8-2249C8FBEC08}"/>
              </a:ext>
            </a:extLst>
          </p:cNvPr>
          <p:cNvSpPr txBox="1"/>
          <p:nvPr/>
        </p:nvSpPr>
        <p:spPr>
          <a:xfrm>
            <a:off x="7656407" y="4374791"/>
            <a:ext cx="1365673" cy="523220"/>
          </a:xfrm>
          <a:prstGeom prst="rect">
            <a:avLst/>
          </a:prstGeom>
          <a:noFill/>
        </p:spPr>
        <p:txBody>
          <a:bodyPr wrap="square">
            <a:spAutoFit/>
          </a:bodyPr>
          <a:lstStyle/>
          <a:p>
            <a:pPr algn="just"/>
            <a:r>
              <a:rPr lang="en-US" dirty="0">
                <a:solidFill>
                  <a:srgbClr val="333333"/>
                </a:solidFill>
                <a:latin typeface="Arial" panose="020B0604020202020204" pitchFamily="34" charset="0"/>
              </a:rPr>
              <a:t>1</a:t>
            </a:r>
            <a:r>
              <a:rPr lang="en-IN" dirty="0">
                <a:solidFill>
                  <a:srgbClr val="333333"/>
                </a:solidFill>
                <a:latin typeface="Arial" panose="020B0604020202020204" pitchFamily="34" charset="0"/>
              </a:rPr>
              <a:t>RV22CS129</a:t>
            </a:r>
          </a:p>
          <a:p>
            <a:pPr algn="just"/>
            <a:r>
              <a:rPr lang="en-IN" b="0" i="0" dirty="0">
                <a:solidFill>
                  <a:srgbClr val="333333"/>
                </a:solidFill>
                <a:effectLst/>
                <a:latin typeface="Arial" panose="020B0604020202020204" pitchFamily="34" charset="0"/>
              </a:rPr>
              <a:t>Nikunj Mittal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g2b1ba8dc0c5_0_39"/>
          <p:cNvSpPr/>
          <p:nvPr/>
        </p:nvSpPr>
        <p:spPr>
          <a:xfrm>
            <a:off x="182596" y="525309"/>
            <a:ext cx="8880300" cy="693000"/>
          </a:xfrm>
          <a:prstGeom prst="rect">
            <a:avLst/>
          </a:prstGeom>
          <a:solidFill>
            <a:srgbClr val="3F3F3F"/>
          </a:solidFill>
          <a:ln>
            <a:noFill/>
          </a:ln>
          <a:effectLst>
            <a:outerShdw blurRad="50800" dist="38100" dir="8100000" algn="tr" rotWithShape="0">
              <a:srgbClr val="000000">
                <a:alpha val="40000"/>
              </a:srgbClr>
            </a:outerShdw>
          </a:effectLst>
        </p:spPr>
        <p:txBody>
          <a:bodyPr spcFirstLastPara="1" wrap="square" lIns="68569" tIns="34275" rIns="68569" bIns="34275" anchor="ctr" anchorCtr="0">
            <a:noAutofit/>
          </a:bodyPr>
          <a:lstStyle/>
          <a:p>
            <a:pPr algn="ctr"/>
            <a:endParaRPr sz="1350">
              <a:solidFill>
                <a:schemeClr val="lt1"/>
              </a:solidFill>
            </a:endParaRPr>
          </a:p>
        </p:txBody>
      </p:sp>
      <p:sp>
        <p:nvSpPr>
          <p:cNvPr id="220" name="Google Shape;220;g2b1ba8dc0c5_0_39"/>
          <p:cNvSpPr/>
          <p:nvPr/>
        </p:nvSpPr>
        <p:spPr>
          <a:xfrm>
            <a:off x="1" y="78784"/>
            <a:ext cx="126900" cy="361800"/>
          </a:xfrm>
          <a:prstGeom prst="rect">
            <a:avLst/>
          </a:prstGeom>
          <a:solidFill>
            <a:srgbClr val="0E4094"/>
          </a:solidFill>
          <a:ln>
            <a:noFill/>
          </a:ln>
        </p:spPr>
        <p:txBody>
          <a:bodyPr spcFirstLastPara="1" wrap="square" lIns="68569" tIns="34275" rIns="68569" bIns="34275" anchor="ctr" anchorCtr="0">
            <a:noAutofit/>
          </a:bodyPr>
          <a:lstStyle/>
          <a:p>
            <a:pPr algn="ctr"/>
            <a:endParaRPr sz="1350">
              <a:solidFill>
                <a:schemeClr val="lt1"/>
              </a:solidFill>
            </a:endParaRPr>
          </a:p>
        </p:txBody>
      </p:sp>
      <p:sp>
        <p:nvSpPr>
          <p:cNvPr id="221" name="Google Shape;221;g2b1ba8dc0c5_0_39"/>
          <p:cNvSpPr txBox="1"/>
          <p:nvPr/>
        </p:nvSpPr>
        <p:spPr>
          <a:xfrm>
            <a:off x="286423" y="109740"/>
            <a:ext cx="7517475" cy="300052"/>
          </a:xfrm>
          <a:prstGeom prst="rect">
            <a:avLst/>
          </a:prstGeom>
          <a:noFill/>
          <a:ln>
            <a:noFill/>
          </a:ln>
        </p:spPr>
        <p:txBody>
          <a:bodyPr spcFirstLastPara="1" wrap="square" lIns="68569" tIns="34275" rIns="68569" bIns="34275" anchor="ctr" anchorCtr="0">
            <a:spAutoFit/>
          </a:bodyPr>
          <a:lstStyle/>
          <a:p>
            <a:endParaRPr sz="1500">
              <a:solidFill>
                <a:srgbClr val="7F7F7F"/>
              </a:solidFill>
            </a:endParaRPr>
          </a:p>
        </p:txBody>
      </p:sp>
      <p:sp>
        <p:nvSpPr>
          <p:cNvPr id="222" name="Google Shape;222;g2b1ba8dc0c5_0_39"/>
          <p:cNvSpPr/>
          <p:nvPr/>
        </p:nvSpPr>
        <p:spPr>
          <a:xfrm>
            <a:off x="178475" y="78784"/>
            <a:ext cx="56475" cy="361800"/>
          </a:xfrm>
          <a:prstGeom prst="rect">
            <a:avLst/>
          </a:prstGeom>
          <a:solidFill>
            <a:srgbClr val="BFBFBF"/>
          </a:solidFill>
          <a:ln>
            <a:noFill/>
          </a:ln>
        </p:spPr>
        <p:txBody>
          <a:bodyPr spcFirstLastPara="1" wrap="square" lIns="68569" tIns="34275" rIns="68569" bIns="34275" anchor="ctr" anchorCtr="0">
            <a:noAutofit/>
          </a:bodyPr>
          <a:lstStyle/>
          <a:p>
            <a:pPr algn="ctr"/>
            <a:endParaRPr sz="1350">
              <a:solidFill>
                <a:schemeClr val="lt1"/>
              </a:solidFill>
            </a:endParaRPr>
          </a:p>
        </p:txBody>
      </p:sp>
      <p:sp>
        <p:nvSpPr>
          <p:cNvPr id="224" name="Google Shape;224;g2b1ba8dc0c5_0_39"/>
          <p:cNvSpPr txBox="1"/>
          <p:nvPr/>
        </p:nvSpPr>
        <p:spPr>
          <a:xfrm>
            <a:off x="7530084" y="4866898"/>
            <a:ext cx="1613925" cy="276969"/>
          </a:xfrm>
          <a:prstGeom prst="rect">
            <a:avLst/>
          </a:prstGeom>
          <a:noFill/>
          <a:ln>
            <a:noFill/>
          </a:ln>
        </p:spPr>
        <p:txBody>
          <a:bodyPr spcFirstLastPara="1" wrap="square" lIns="68569" tIns="34275" rIns="68569" bIns="34275" anchor="ctr" anchorCtr="0">
            <a:spAutoFit/>
          </a:bodyPr>
          <a:lstStyle/>
          <a:p>
            <a:endParaRPr sz="1350">
              <a:solidFill>
                <a:srgbClr val="7F7F7F"/>
              </a:solidFill>
            </a:endParaRPr>
          </a:p>
        </p:txBody>
      </p:sp>
      <p:sp>
        <p:nvSpPr>
          <p:cNvPr id="225" name="Google Shape;225;g2b1ba8dc0c5_0_39"/>
          <p:cNvSpPr/>
          <p:nvPr/>
        </p:nvSpPr>
        <p:spPr>
          <a:xfrm>
            <a:off x="182588" y="1307513"/>
            <a:ext cx="8829000" cy="3454650"/>
          </a:xfrm>
          <a:prstGeom prst="rect">
            <a:avLst/>
          </a:prstGeom>
          <a:solidFill>
            <a:srgbClr val="D8D8D8"/>
          </a:solidFill>
          <a:ln>
            <a:noFill/>
          </a:ln>
          <a:effectLst>
            <a:outerShdw blurRad="50800" dist="38100" dir="8100000" algn="tr" rotWithShape="0">
              <a:srgbClr val="000000">
                <a:alpha val="40000"/>
              </a:srgbClr>
            </a:outerShdw>
          </a:effectLst>
        </p:spPr>
        <p:txBody>
          <a:bodyPr spcFirstLastPara="1" wrap="square" lIns="68569" tIns="34275" rIns="68569" bIns="34275" anchor="ctr" anchorCtr="0">
            <a:noAutofit/>
          </a:bodyPr>
          <a:lstStyle/>
          <a:p>
            <a:pPr lvl="1"/>
            <a:endParaRPr sz="1050"/>
          </a:p>
        </p:txBody>
      </p:sp>
      <p:sp>
        <p:nvSpPr>
          <p:cNvPr id="226" name="Google Shape;226;g2b1ba8dc0c5_0_39"/>
          <p:cNvSpPr/>
          <p:nvPr/>
        </p:nvSpPr>
        <p:spPr>
          <a:xfrm>
            <a:off x="2304675" y="594263"/>
            <a:ext cx="4534650" cy="555075"/>
          </a:xfrm>
          <a:prstGeom prst="rect">
            <a:avLst/>
          </a:prstGeom>
          <a:noFill/>
          <a:ln>
            <a:noFill/>
          </a:ln>
        </p:spPr>
        <p:txBody>
          <a:bodyPr spcFirstLastPara="1" wrap="square" lIns="68569" tIns="34275" rIns="68569" bIns="34275" anchor="t" anchorCtr="0">
            <a:noAutofit/>
          </a:bodyPr>
          <a:lstStyle/>
          <a:p>
            <a:pPr algn="ctr"/>
            <a:r>
              <a:rPr lang="en-IN" sz="2325" b="1">
                <a:solidFill>
                  <a:schemeClr val="lt1"/>
                </a:solidFill>
                <a:latin typeface="Calibri"/>
                <a:ea typeface="Calibri"/>
                <a:cs typeface="Calibri"/>
                <a:sym typeface="Calibri"/>
              </a:rPr>
              <a:t>TECHNICAL SPECIFICATIONS</a:t>
            </a:r>
            <a:endParaRPr sz="3000" b="1">
              <a:solidFill>
                <a:schemeClr val="lt1"/>
              </a:solidFill>
              <a:highlight>
                <a:srgbClr val="3F3F3F"/>
              </a:highlight>
              <a:latin typeface="Calibri"/>
              <a:ea typeface="Calibri"/>
              <a:cs typeface="Calibri"/>
              <a:sym typeface="Calibri"/>
            </a:endParaRPr>
          </a:p>
        </p:txBody>
      </p:sp>
      <p:sp>
        <p:nvSpPr>
          <p:cNvPr id="227" name="Google Shape;227;g2b1ba8dc0c5_0_39"/>
          <p:cNvSpPr txBox="1"/>
          <p:nvPr/>
        </p:nvSpPr>
        <p:spPr>
          <a:xfrm>
            <a:off x="257850" y="1303013"/>
            <a:ext cx="3022875" cy="300150"/>
          </a:xfrm>
          <a:prstGeom prst="rect">
            <a:avLst/>
          </a:prstGeom>
          <a:noFill/>
          <a:ln>
            <a:noFill/>
          </a:ln>
        </p:spPr>
        <p:txBody>
          <a:bodyPr spcFirstLastPara="1" wrap="square" lIns="68569" tIns="68569" rIns="68569" bIns="68569" anchor="t" anchorCtr="0">
            <a:noAutofit/>
          </a:bodyPr>
          <a:lstStyle/>
          <a:p>
            <a:endParaRPr sz="1275" b="1">
              <a:solidFill>
                <a:schemeClr val="dk1"/>
              </a:solidFill>
            </a:endParaRPr>
          </a:p>
        </p:txBody>
      </p:sp>
      <p:graphicFrame>
        <p:nvGraphicFramePr>
          <p:cNvPr id="228" name="Google Shape;228;g2b1ba8dc0c5_0_39"/>
          <p:cNvGraphicFramePr/>
          <p:nvPr>
            <p:extLst>
              <p:ext uri="{D42A27DB-BD31-4B8C-83A1-F6EECF244321}">
                <p14:modId xmlns:p14="http://schemas.microsoft.com/office/powerpoint/2010/main" val="3384679334"/>
              </p:ext>
            </p:extLst>
          </p:nvPr>
        </p:nvGraphicFramePr>
        <p:xfrm>
          <a:off x="385350" y="1509619"/>
          <a:ext cx="8479894" cy="3061858"/>
        </p:xfrm>
        <a:graphic>
          <a:graphicData uri="http://schemas.openxmlformats.org/drawingml/2006/table">
            <a:tbl>
              <a:tblPr>
                <a:noFill/>
              </a:tblPr>
              <a:tblGrid>
                <a:gridCol w="3976031">
                  <a:extLst>
                    <a:ext uri="{9D8B030D-6E8A-4147-A177-3AD203B41FA5}">
                      <a16:colId xmlns:a16="http://schemas.microsoft.com/office/drawing/2014/main" val="20000"/>
                    </a:ext>
                  </a:extLst>
                </a:gridCol>
                <a:gridCol w="4503863">
                  <a:extLst>
                    <a:ext uri="{9D8B030D-6E8A-4147-A177-3AD203B41FA5}">
                      <a16:colId xmlns:a16="http://schemas.microsoft.com/office/drawing/2014/main" val="20001"/>
                    </a:ext>
                  </a:extLst>
                </a:gridCol>
              </a:tblGrid>
              <a:tr h="365738">
                <a:tc>
                  <a:txBody>
                    <a:bodyPr/>
                    <a:lstStyle/>
                    <a:p>
                      <a:pPr marL="0" lvl="0" indent="0" algn="ctr" rtl="0">
                        <a:spcBef>
                          <a:spcPts val="0"/>
                        </a:spcBef>
                        <a:spcAft>
                          <a:spcPts val="0"/>
                        </a:spcAft>
                        <a:buNone/>
                      </a:pPr>
                      <a:r>
                        <a:rPr lang="en-IN" sz="1500">
                          <a:latin typeface="Calibri"/>
                          <a:ea typeface="Calibri"/>
                          <a:cs typeface="Calibri"/>
                          <a:sym typeface="Calibri"/>
                        </a:rPr>
                        <a:t>SOFTWARE</a:t>
                      </a:r>
                      <a:endParaRPr sz="1500">
                        <a:latin typeface="Calibri"/>
                        <a:ea typeface="Calibri"/>
                        <a:cs typeface="Calibri"/>
                        <a:sym typeface="Calibri"/>
                      </a:endParaRPr>
                    </a:p>
                  </a:txBody>
                  <a:tcPr marL="68569" marR="68569" marT="68569" marB="68569"/>
                </a:tc>
                <a:tc>
                  <a:txBody>
                    <a:bodyPr/>
                    <a:lstStyle/>
                    <a:p>
                      <a:pPr marL="0" lvl="0" indent="0" algn="ctr" rtl="0">
                        <a:spcBef>
                          <a:spcPts val="0"/>
                        </a:spcBef>
                        <a:spcAft>
                          <a:spcPts val="0"/>
                        </a:spcAft>
                        <a:buClr>
                          <a:schemeClr val="dk1"/>
                        </a:buClr>
                        <a:buSzPts val="1100"/>
                        <a:buFont typeface="Arial"/>
                        <a:buNone/>
                      </a:pPr>
                      <a:r>
                        <a:rPr lang="en-IN" sz="1500">
                          <a:solidFill>
                            <a:schemeClr val="dk1"/>
                          </a:solidFill>
                          <a:latin typeface="Calibri"/>
                          <a:ea typeface="Calibri"/>
                          <a:cs typeface="Calibri"/>
                          <a:sym typeface="Calibri"/>
                        </a:rPr>
                        <a:t>HARDWARE</a:t>
                      </a:r>
                      <a:endParaRPr sz="1500">
                        <a:latin typeface="Calibri"/>
                        <a:ea typeface="Calibri"/>
                        <a:cs typeface="Calibri"/>
                        <a:sym typeface="Calibri"/>
                      </a:endParaRPr>
                    </a:p>
                  </a:txBody>
                  <a:tcPr marL="68569" marR="68569" marT="68569" marB="68569"/>
                </a:tc>
                <a:extLst>
                  <a:ext uri="{0D108BD9-81ED-4DB2-BD59-A6C34878D82A}">
                    <a16:rowId xmlns:a16="http://schemas.microsoft.com/office/drawing/2014/main" val="10000"/>
                  </a:ext>
                </a:extLst>
              </a:tr>
              <a:tr h="921000">
                <a:tc>
                  <a:txBody>
                    <a:bodyPr/>
                    <a:lstStyle/>
                    <a:p>
                      <a:pPr marL="0" lvl="0" indent="0" algn="l" rtl="0">
                        <a:spcBef>
                          <a:spcPts val="0"/>
                        </a:spcBef>
                        <a:spcAft>
                          <a:spcPts val="0"/>
                        </a:spcAft>
                        <a:buClr>
                          <a:schemeClr val="dk1"/>
                        </a:buClr>
                        <a:buSzPts val="1100"/>
                        <a:buFont typeface="Arial"/>
                        <a:buNone/>
                      </a:pPr>
                      <a:r>
                        <a:rPr lang="en-IN" sz="1300" dirty="0">
                          <a:solidFill>
                            <a:schemeClr val="dk1"/>
                          </a:solidFill>
                          <a:latin typeface="Calibri"/>
                          <a:ea typeface="Calibri"/>
                          <a:cs typeface="Calibri"/>
                          <a:sym typeface="Calibri"/>
                        </a:rPr>
                        <a:t>Ubuntu 18.04 or above (currently implemented on ubuntu 22.04)</a:t>
                      </a:r>
                      <a:endParaRPr sz="1300" dirty="0">
                        <a:solidFill>
                          <a:schemeClr val="dk1"/>
                        </a:solidFill>
                        <a:latin typeface="Calibri"/>
                        <a:ea typeface="Calibri"/>
                        <a:cs typeface="Calibri"/>
                        <a:sym typeface="Calibri"/>
                      </a:endParaRPr>
                    </a:p>
                    <a:p>
                      <a:pPr marL="0" lvl="0" indent="0" algn="l" rtl="0">
                        <a:spcBef>
                          <a:spcPts val="0"/>
                        </a:spcBef>
                        <a:spcAft>
                          <a:spcPts val="0"/>
                        </a:spcAft>
                        <a:buNone/>
                      </a:pPr>
                      <a:endParaRPr sz="1300" dirty="0">
                        <a:solidFill>
                          <a:schemeClr val="dk1"/>
                        </a:solidFill>
                        <a:latin typeface="Calibri"/>
                        <a:ea typeface="Calibri"/>
                        <a:cs typeface="Calibri"/>
                        <a:sym typeface="Calibri"/>
                      </a:endParaRPr>
                    </a:p>
                  </a:txBody>
                  <a:tcPr marL="68569" marR="68569" marT="68569" marB="68569"/>
                </a:tc>
                <a:tc>
                  <a:txBody>
                    <a:bodyPr/>
                    <a:lstStyle/>
                    <a:p>
                      <a:pPr marL="0" lvl="0" indent="0" algn="l" rtl="0">
                        <a:spcBef>
                          <a:spcPts val="0"/>
                        </a:spcBef>
                        <a:spcAft>
                          <a:spcPts val="0"/>
                        </a:spcAft>
                        <a:buNone/>
                      </a:pPr>
                      <a:r>
                        <a:rPr lang="en-IN" sz="1200" dirty="0">
                          <a:latin typeface="Calibri"/>
                          <a:ea typeface="Calibri"/>
                          <a:cs typeface="Calibri"/>
                          <a:sym typeface="Calibri"/>
                        </a:rPr>
                        <a:t>Intel Xeon CLX 6226</a:t>
                      </a:r>
                      <a:endParaRPr sz="1200" dirty="0">
                        <a:latin typeface="Calibri"/>
                        <a:ea typeface="Calibri"/>
                        <a:cs typeface="Calibri"/>
                        <a:sym typeface="Calibri"/>
                      </a:endParaRPr>
                    </a:p>
                  </a:txBody>
                  <a:tcPr marL="68569" marR="68569" marT="68569" marB="68569"/>
                </a:tc>
                <a:extLst>
                  <a:ext uri="{0D108BD9-81ED-4DB2-BD59-A6C34878D82A}">
                    <a16:rowId xmlns:a16="http://schemas.microsoft.com/office/drawing/2014/main" val="10001"/>
                  </a:ext>
                </a:extLst>
              </a:tr>
              <a:tr h="325594">
                <a:tc>
                  <a:txBody>
                    <a:bodyPr/>
                    <a:lstStyle/>
                    <a:p>
                      <a:pPr marL="0" lvl="0" indent="0" algn="l" rtl="0">
                        <a:spcBef>
                          <a:spcPts val="0"/>
                        </a:spcBef>
                        <a:spcAft>
                          <a:spcPts val="0"/>
                        </a:spcAft>
                        <a:buNone/>
                      </a:pPr>
                      <a:r>
                        <a:rPr lang="en-IN" sz="1200" dirty="0">
                          <a:solidFill>
                            <a:schemeClr val="dk1"/>
                          </a:solidFill>
                          <a:latin typeface="Calibri"/>
                          <a:ea typeface="Calibri"/>
                          <a:cs typeface="Calibri"/>
                          <a:sym typeface="Calibri"/>
                        </a:rPr>
                        <a:t>CUDA version 11.3/11.1</a:t>
                      </a:r>
                      <a:endParaRPr sz="1200" dirty="0">
                        <a:solidFill>
                          <a:schemeClr val="dk1"/>
                        </a:solidFill>
                        <a:latin typeface="Calibri"/>
                        <a:ea typeface="Calibri"/>
                        <a:cs typeface="Calibri"/>
                        <a:sym typeface="Calibri"/>
                      </a:endParaRPr>
                    </a:p>
                  </a:txBody>
                  <a:tcPr marL="68569" marR="68569" marT="68569" marB="68569"/>
                </a:tc>
                <a:tc>
                  <a:txBody>
                    <a:bodyPr/>
                    <a:lstStyle/>
                    <a:p>
                      <a:pPr marL="0" lvl="0" indent="0" algn="l" rtl="0">
                        <a:spcBef>
                          <a:spcPts val="0"/>
                        </a:spcBef>
                        <a:spcAft>
                          <a:spcPts val="0"/>
                        </a:spcAft>
                        <a:buNone/>
                      </a:pPr>
                      <a:r>
                        <a:rPr lang="en-IN" sz="1200" dirty="0">
                          <a:latin typeface="Calibri"/>
                          <a:ea typeface="Calibri"/>
                          <a:cs typeface="Calibri"/>
                          <a:sym typeface="Calibri"/>
                        </a:rPr>
                        <a:t>32GB RAM DDR4</a:t>
                      </a:r>
                      <a:endParaRPr sz="1200" dirty="0">
                        <a:latin typeface="Calibri"/>
                        <a:ea typeface="Calibri"/>
                        <a:cs typeface="Calibri"/>
                        <a:sym typeface="Calibri"/>
                      </a:endParaRPr>
                    </a:p>
                  </a:txBody>
                  <a:tcPr marL="68569" marR="68569" marT="68569" marB="68569"/>
                </a:tc>
                <a:extLst>
                  <a:ext uri="{0D108BD9-81ED-4DB2-BD59-A6C34878D82A}">
                    <a16:rowId xmlns:a16="http://schemas.microsoft.com/office/drawing/2014/main" val="10002"/>
                  </a:ext>
                </a:extLst>
              </a:tr>
              <a:tr h="724763">
                <a:tc>
                  <a:txBody>
                    <a:bodyPr/>
                    <a:lstStyle/>
                    <a:p>
                      <a:pPr marL="0" lvl="0" indent="0" algn="l" rtl="0">
                        <a:spcBef>
                          <a:spcPts val="0"/>
                        </a:spcBef>
                        <a:spcAft>
                          <a:spcPts val="0"/>
                        </a:spcAft>
                        <a:buNone/>
                      </a:pPr>
                      <a:r>
                        <a:rPr lang="en-IN" sz="1200" dirty="0" err="1">
                          <a:solidFill>
                            <a:schemeClr val="dk1"/>
                          </a:solidFill>
                          <a:latin typeface="Calibri"/>
                          <a:ea typeface="Calibri"/>
                          <a:cs typeface="Calibri"/>
                          <a:sym typeface="Calibri"/>
                        </a:rPr>
                        <a:t>PyTorch</a:t>
                      </a:r>
                      <a:r>
                        <a:rPr lang="en-IN" sz="1200" dirty="0">
                          <a:solidFill>
                            <a:schemeClr val="dk1"/>
                          </a:solidFill>
                          <a:latin typeface="Calibri"/>
                          <a:ea typeface="Calibri"/>
                          <a:cs typeface="Calibri"/>
                          <a:sym typeface="Calibri"/>
                        </a:rPr>
                        <a:t> version: 1.10 + 0.15.2 (</a:t>
                      </a:r>
                      <a:r>
                        <a:rPr lang="en-IN" sz="1200" dirty="0" err="1">
                          <a:solidFill>
                            <a:schemeClr val="dk1"/>
                          </a:solidFill>
                          <a:latin typeface="Calibri"/>
                          <a:ea typeface="Calibri"/>
                          <a:cs typeface="Calibri"/>
                          <a:sym typeface="Calibri"/>
                        </a:rPr>
                        <a:t>Torchvision</a:t>
                      </a:r>
                      <a:r>
                        <a:rPr lang="en-IN" sz="1200" dirty="0">
                          <a:solidFill>
                            <a:schemeClr val="dk1"/>
                          </a:solidFill>
                          <a:latin typeface="Calibri"/>
                          <a:ea typeface="Calibri"/>
                          <a:cs typeface="Calibri"/>
                          <a:sym typeface="Calibri"/>
                        </a:rPr>
                        <a:t>)</a:t>
                      </a:r>
                      <a:endParaRPr sz="1200" dirty="0">
                        <a:solidFill>
                          <a:schemeClr val="dk1"/>
                        </a:solidFill>
                        <a:latin typeface="Calibri"/>
                        <a:ea typeface="Calibri"/>
                        <a:cs typeface="Calibri"/>
                        <a:sym typeface="Calibri"/>
                      </a:endParaRPr>
                    </a:p>
                    <a:p>
                      <a:pPr marL="0" lvl="0" indent="0" algn="l" rtl="0">
                        <a:spcBef>
                          <a:spcPts val="0"/>
                        </a:spcBef>
                        <a:spcAft>
                          <a:spcPts val="0"/>
                        </a:spcAft>
                        <a:buNone/>
                      </a:pPr>
                      <a:r>
                        <a:rPr lang="en-IN" sz="1200" dirty="0" err="1">
                          <a:solidFill>
                            <a:schemeClr val="dk1"/>
                          </a:solidFill>
                          <a:latin typeface="Calibri"/>
                          <a:ea typeface="Calibri"/>
                          <a:cs typeface="Calibri"/>
                          <a:sym typeface="Calibri"/>
                        </a:rPr>
                        <a:t>PyTorch</a:t>
                      </a:r>
                      <a:r>
                        <a:rPr lang="en-IN" sz="1200" dirty="0">
                          <a:solidFill>
                            <a:schemeClr val="dk1"/>
                          </a:solidFill>
                          <a:latin typeface="Calibri"/>
                          <a:ea typeface="Calibri"/>
                          <a:cs typeface="Calibri"/>
                          <a:sym typeface="Calibri"/>
                        </a:rPr>
                        <a:t> version: 1.8 + 0.9</a:t>
                      </a:r>
                      <a:endParaRPr sz="1200"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IN" sz="1200" dirty="0">
                          <a:solidFill>
                            <a:schemeClr val="dk1"/>
                          </a:solidFill>
                          <a:latin typeface="Calibri"/>
                          <a:ea typeface="Calibri"/>
                          <a:cs typeface="Calibri"/>
                          <a:sym typeface="Calibri"/>
                        </a:rPr>
                        <a:t>(</a:t>
                      </a:r>
                      <a:r>
                        <a:rPr lang="en-IN" sz="1200" dirty="0" err="1">
                          <a:solidFill>
                            <a:schemeClr val="dk1"/>
                          </a:solidFill>
                          <a:latin typeface="Calibri"/>
                          <a:ea typeface="Calibri"/>
                          <a:cs typeface="Calibri"/>
                          <a:sym typeface="Calibri"/>
                        </a:rPr>
                        <a:t>Torchvision</a:t>
                      </a:r>
                      <a:r>
                        <a:rPr lang="en-IN" sz="1200" dirty="0">
                          <a:solidFill>
                            <a:schemeClr val="dk1"/>
                          </a:solidFill>
                          <a:latin typeface="Calibri"/>
                          <a:ea typeface="Calibri"/>
                          <a:cs typeface="Calibri"/>
                          <a:sym typeface="Calibri"/>
                        </a:rPr>
                        <a:t>)</a:t>
                      </a:r>
                      <a:endParaRPr sz="1200" dirty="0">
                        <a:solidFill>
                          <a:schemeClr val="dk1"/>
                        </a:solidFill>
                        <a:latin typeface="Calibri"/>
                        <a:ea typeface="Calibri"/>
                        <a:cs typeface="Calibri"/>
                        <a:sym typeface="Calibri"/>
                      </a:endParaRPr>
                    </a:p>
                  </a:txBody>
                  <a:tcPr marL="68569" marR="68569" marT="68569" marB="68569"/>
                </a:tc>
                <a:tc>
                  <a:txBody>
                    <a:bodyPr/>
                    <a:lstStyle/>
                    <a:p>
                      <a:pPr marL="0" lvl="0" indent="0" algn="l" rtl="0">
                        <a:spcBef>
                          <a:spcPts val="0"/>
                        </a:spcBef>
                        <a:spcAft>
                          <a:spcPts val="0"/>
                        </a:spcAft>
                        <a:buNone/>
                      </a:pPr>
                      <a:r>
                        <a:rPr lang="en-IN" sz="1200" dirty="0">
                          <a:latin typeface="Calibri"/>
                          <a:ea typeface="Calibri"/>
                          <a:cs typeface="Calibri"/>
                          <a:sym typeface="Calibri"/>
                        </a:rPr>
                        <a:t>GPU: Nvidia Tesla A100 40GB PCIE</a:t>
                      </a:r>
                      <a:endParaRPr sz="1200" dirty="0">
                        <a:latin typeface="Calibri"/>
                        <a:ea typeface="Calibri"/>
                        <a:cs typeface="Calibri"/>
                        <a:sym typeface="Calibri"/>
                      </a:endParaRPr>
                    </a:p>
                  </a:txBody>
                  <a:tcPr marL="68569" marR="68569" marT="68569" marB="68569"/>
                </a:tc>
                <a:extLst>
                  <a:ext uri="{0D108BD9-81ED-4DB2-BD59-A6C34878D82A}">
                    <a16:rowId xmlns:a16="http://schemas.microsoft.com/office/drawing/2014/main" val="10003"/>
                  </a:ext>
                </a:extLst>
              </a:tr>
              <a:tr h="724763">
                <a:tc>
                  <a:txBody>
                    <a:bodyPr/>
                    <a:lstStyle/>
                    <a:p>
                      <a:pPr marL="0" lvl="0" indent="0" algn="l" rtl="0">
                        <a:spcBef>
                          <a:spcPts val="0"/>
                        </a:spcBef>
                        <a:spcAft>
                          <a:spcPts val="0"/>
                        </a:spcAft>
                        <a:buNone/>
                      </a:pPr>
                      <a:r>
                        <a:rPr lang="en-IN" sz="1200" dirty="0">
                          <a:solidFill>
                            <a:schemeClr val="dk1"/>
                          </a:solidFill>
                          <a:latin typeface="Calibri"/>
                          <a:ea typeface="Calibri"/>
                          <a:cs typeface="Calibri"/>
                          <a:sym typeface="Calibri"/>
                        </a:rPr>
                        <a:t>NVIDIA </a:t>
                      </a:r>
                      <a:r>
                        <a:rPr lang="en-IN" sz="1200" dirty="0" err="1">
                          <a:solidFill>
                            <a:schemeClr val="dk1"/>
                          </a:solidFill>
                          <a:latin typeface="Calibri"/>
                          <a:ea typeface="Calibri"/>
                          <a:cs typeface="Calibri"/>
                          <a:sym typeface="Calibri"/>
                        </a:rPr>
                        <a:t>Minkowski</a:t>
                      </a:r>
                      <a:r>
                        <a:rPr lang="en-IN" sz="1200" dirty="0">
                          <a:solidFill>
                            <a:schemeClr val="dk1"/>
                          </a:solidFill>
                          <a:latin typeface="Calibri"/>
                          <a:ea typeface="Calibri"/>
                          <a:cs typeface="Calibri"/>
                          <a:sym typeface="Calibri"/>
                        </a:rPr>
                        <a:t> Engine backend dependency</a:t>
                      </a:r>
                      <a:endParaRPr sz="1200" dirty="0">
                        <a:solidFill>
                          <a:schemeClr val="dk1"/>
                        </a:solidFill>
                        <a:latin typeface="Calibri"/>
                        <a:ea typeface="Calibri"/>
                        <a:cs typeface="Calibri"/>
                        <a:sym typeface="Calibri"/>
                      </a:endParaRPr>
                    </a:p>
                  </a:txBody>
                  <a:tcPr marL="68569" marR="68569" marT="68569" marB="68569"/>
                </a:tc>
                <a:tc>
                  <a:txBody>
                    <a:bodyPr/>
                    <a:lstStyle/>
                    <a:p>
                      <a:pPr marL="0" lvl="0" indent="0" algn="l" rtl="0">
                        <a:spcBef>
                          <a:spcPts val="0"/>
                        </a:spcBef>
                        <a:spcAft>
                          <a:spcPts val="0"/>
                        </a:spcAft>
                        <a:buNone/>
                      </a:pPr>
                      <a:endParaRPr sz="1000" dirty="0">
                        <a:solidFill>
                          <a:srgbClr val="FF0000"/>
                        </a:solidFill>
                      </a:endParaRPr>
                    </a:p>
                  </a:txBody>
                  <a:tcPr marL="68569" marR="68569" marT="68569" marB="68569"/>
                </a:tc>
                <a:extLst>
                  <a:ext uri="{0D108BD9-81ED-4DB2-BD59-A6C34878D82A}">
                    <a16:rowId xmlns:a16="http://schemas.microsoft.com/office/drawing/2014/main" val="10004"/>
                  </a:ext>
                </a:extLst>
              </a:tr>
            </a:tbl>
          </a:graphicData>
        </a:graphic>
      </p:graphicFrame>
      <p:sp>
        <p:nvSpPr>
          <p:cNvPr id="229" name="Google Shape;229;g2b1ba8dc0c5_0_39"/>
          <p:cNvSpPr txBox="1"/>
          <p:nvPr/>
        </p:nvSpPr>
        <p:spPr>
          <a:xfrm>
            <a:off x="3115275" y="1333763"/>
            <a:ext cx="3022875" cy="300150"/>
          </a:xfrm>
          <a:prstGeom prst="rect">
            <a:avLst/>
          </a:prstGeom>
          <a:noFill/>
          <a:ln>
            <a:noFill/>
          </a:ln>
        </p:spPr>
        <p:txBody>
          <a:bodyPr spcFirstLastPara="1" wrap="square" lIns="68569" tIns="68569" rIns="68569" bIns="68569" anchor="t" anchorCtr="0">
            <a:noAutofit/>
          </a:bodyPr>
          <a:lstStyle/>
          <a:p>
            <a:endParaRPr sz="1275" b="1">
              <a:solidFill>
                <a:schemeClr val="dk1"/>
              </a:solidFill>
            </a:endParaRPr>
          </a:p>
        </p:txBody>
      </p:sp>
      <p:sp>
        <p:nvSpPr>
          <p:cNvPr id="230" name="Google Shape;230;g2b1ba8dc0c5_0_39"/>
          <p:cNvSpPr txBox="1"/>
          <p:nvPr/>
        </p:nvSpPr>
        <p:spPr>
          <a:xfrm>
            <a:off x="6121125" y="1333219"/>
            <a:ext cx="3022875" cy="300150"/>
          </a:xfrm>
          <a:prstGeom prst="rect">
            <a:avLst/>
          </a:prstGeom>
          <a:noFill/>
          <a:ln>
            <a:noFill/>
          </a:ln>
        </p:spPr>
        <p:txBody>
          <a:bodyPr spcFirstLastPara="1" wrap="square" lIns="68569" tIns="68569" rIns="68569" bIns="68569" anchor="t" anchorCtr="0">
            <a:noAutofit/>
          </a:bodyPr>
          <a:lstStyle/>
          <a:p>
            <a:endParaRPr sz="1275" b="1">
              <a:solidFill>
                <a:schemeClr val="dk1"/>
              </a:solidFill>
            </a:endParaRPr>
          </a:p>
        </p:txBody>
      </p:sp>
      <p:sp>
        <p:nvSpPr>
          <p:cNvPr id="231" name="Google Shape;231;g2b1ba8dc0c5_0_39"/>
          <p:cNvSpPr txBox="1"/>
          <p:nvPr/>
        </p:nvSpPr>
        <p:spPr>
          <a:xfrm>
            <a:off x="114300" y="114300"/>
            <a:ext cx="2250000" cy="300060"/>
          </a:xfrm>
          <a:prstGeom prst="rect">
            <a:avLst/>
          </a:prstGeom>
          <a:noFill/>
          <a:ln>
            <a:noFill/>
          </a:ln>
        </p:spPr>
        <p:txBody>
          <a:bodyPr spcFirstLastPara="1" wrap="square" lIns="68569" tIns="68569" rIns="68569" bIns="68569" anchor="t" anchorCtr="0">
            <a:spAutoFit/>
          </a:bodyPr>
          <a:lstStyle/>
          <a:p>
            <a:endParaRPr sz="105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 y="78784"/>
            <a:ext cx="126999" cy="361898"/>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SamsungOne 600C" panose="020B0706030303020204" pitchFamily="34" charset="0"/>
              <a:ea typeface="SamsungOne 600C" panose="020B0706030303020204" pitchFamily="34" charset="0"/>
            </a:endParaRPr>
          </a:p>
        </p:txBody>
      </p:sp>
      <p:sp>
        <p:nvSpPr>
          <p:cNvPr id="12" name="TextBox 11"/>
          <p:cNvSpPr txBox="1"/>
          <p:nvPr/>
        </p:nvSpPr>
        <p:spPr>
          <a:xfrm rot="10800000" flipV="1">
            <a:off x="491140" y="74563"/>
            <a:ext cx="7051637" cy="438582"/>
          </a:xfrm>
          <a:prstGeom prst="rect">
            <a:avLst/>
          </a:prstGeom>
          <a:noFill/>
        </p:spPr>
        <p:txBody>
          <a:bodyPr wrap="square" lIns="68580" tIns="34290" rIns="68580" bIns="34290" rtlCol="0" anchor="ctr">
            <a:spAutoFit/>
          </a:bodyPr>
          <a:lstStyle/>
          <a:p>
            <a:pPr defTabSz="685800">
              <a:buClrTx/>
            </a:pPr>
            <a:r>
              <a:rPr lang="en-US" sz="2400" b="1" kern="1200">
                <a:solidFill>
                  <a:prstClr val="black"/>
                </a:solidFill>
                <a:effectLst>
                  <a:outerShdw blurRad="38100" dist="38100" dir="2700000" algn="tl">
                    <a:srgbClr val="000000">
                      <a:alpha val="43137"/>
                    </a:srgbClr>
                  </a:outerShdw>
                </a:effectLst>
                <a:latin typeface="SamsungOne 200"/>
                <a:ea typeface="SamsungOne 200" panose="020B0203030303020204" pitchFamily="34" charset="0"/>
                <a:cs typeface="+mn-cs"/>
              </a:rPr>
              <a:t>Methodology outline</a:t>
            </a:r>
          </a:p>
        </p:txBody>
      </p:sp>
      <p:sp>
        <p:nvSpPr>
          <p:cNvPr id="14" name="Rectangle 13"/>
          <p:cNvSpPr/>
          <p:nvPr/>
        </p:nvSpPr>
        <p:spPr>
          <a:xfrm>
            <a:off x="178475" y="78784"/>
            <a:ext cx="56475" cy="36189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SamsungOne 600C" panose="020B0706030303020204" pitchFamily="34" charset="0"/>
              <a:ea typeface="SamsungOne 600C" panose="020B0706030303020204" pitchFamily="34" charset="0"/>
            </a:endParaRPr>
          </a:p>
        </p:txBody>
      </p:sp>
      <p:sp>
        <p:nvSpPr>
          <p:cNvPr id="8" name="TextBox 7"/>
          <p:cNvSpPr txBox="1"/>
          <p:nvPr/>
        </p:nvSpPr>
        <p:spPr>
          <a:xfrm>
            <a:off x="1" y="604886"/>
            <a:ext cx="9143999" cy="230832"/>
          </a:xfrm>
          <a:prstGeom prst="rect">
            <a:avLst/>
          </a:prstGeom>
          <a:solidFill>
            <a:schemeClr val="bg1">
              <a:lumMod val="95000"/>
            </a:schemeClr>
          </a:solidFill>
          <a:effectLst>
            <a:outerShdw blurRad="50800" dist="38100" dir="5400000" algn="t" rotWithShape="0">
              <a:prstClr val="black">
                <a:alpha val="40000"/>
              </a:prstClr>
            </a:outerShdw>
          </a:effectLst>
        </p:spPr>
        <p:txBody>
          <a:bodyPr wrap="square" rtlCol="0">
            <a:spAutoFit/>
          </a:bodyPr>
          <a:lstStyle/>
          <a:p>
            <a:pPr algn="just" defTabSz="685800">
              <a:buClrTx/>
            </a:pPr>
            <a:endParaRPr lang="en-US" sz="900" kern="1200">
              <a:solidFill>
                <a:srgbClr val="0E4094"/>
              </a:solidFill>
              <a:latin typeface="Calibri" panose="020F0502020204030204"/>
              <a:ea typeface="+mn-ea"/>
              <a:cs typeface="+mn-cs"/>
            </a:endParaRPr>
          </a:p>
        </p:txBody>
      </p:sp>
      <p:sp>
        <p:nvSpPr>
          <p:cNvPr id="2" name="TextBox 1">
            <a:extLst>
              <a:ext uri="{FF2B5EF4-FFF2-40B4-BE49-F238E27FC236}">
                <a16:creationId xmlns:a16="http://schemas.microsoft.com/office/drawing/2014/main" id="{566799CF-F00A-EEE9-6351-B1C8F23DC232}"/>
              </a:ext>
            </a:extLst>
          </p:cNvPr>
          <p:cNvSpPr txBox="1"/>
          <p:nvPr/>
        </p:nvSpPr>
        <p:spPr>
          <a:xfrm>
            <a:off x="601354" y="908428"/>
            <a:ext cx="6064724" cy="27699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defTabSz="685800">
              <a:buClrTx/>
            </a:pPr>
            <a:endParaRPr lang="en-US" sz="1350" kern="1200">
              <a:solidFill>
                <a:prstClr val="black"/>
              </a:solidFill>
              <a:latin typeface="Calibri" panose="020F0502020204030204"/>
              <a:ea typeface="Calibri"/>
              <a:cs typeface="Calibri"/>
            </a:endParaRPr>
          </a:p>
        </p:txBody>
      </p:sp>
      <p:grpSp>
        <p:nvGrpSpPr>
          <p:cNvPr id="7" name="Group 6">
            <a:extLst>
              <a:ext uri="{FF2B5EF4-FFF2-40B4-BE49-F238E27FC236}">
                <a16:creationId xmlns:a16="http://schemas.microsoft.com/office/drawing/2014/main" id="{08948A4F-DE7D-BACB-046E-963A8A122723}"/>
              </a:ext>
            </a:extLst>
          </p:cNvPr>
          <p:cNvGrpSpPr/>
          <p:nvPr/>
        </p:nvGrpSpPr>
        <p:grpSpPr>
          <a:xfrm>
            <a:off x="1488458" y="2200699"/>
            <a:ext cx="6167082" cy="1467135"/>
            <a:chOff x="176283" y="3013877"/>
            <a:chExt cx="6926239" cy="1319285"/>
          </a:xfrm>
        </p:grpSpPr>
        <p:sp>
          <p:nvSpPr>
            <p:cNvPr id="4" name="Rectangle: Rounded Corners 3">
              <a:extLst>
                <a:ext uri="{FF2B5EF4-FFF2-40B4-BE49-F238E27FC236}">
                  <a16:creationId xmlns:a16="http://schemas.microsoft.com/office/drawing/2014/main" id="{2566D4E7-C2AB-AA9D-A346-FD248DE549BD}"/>
                </a:ext>
              </a:extLst>
            </p:cNvPr>
            <p:cNvSpPr/>
            <p:nvPr/>
          </p:nvSpPr>
          <p:spPr>
            <a:xfrm>
              <a:off x="176283" y="3013880"/>
              <a:ext cx="1751463" cy="131928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buClrTx/>
              </a:pPr>
              <a:r>
                <a:rPr lang="en-US" sz="1350" kern="1200">
                  <a:solidFill>
                    <a:prstClr val="white"/>
                  </a:solidFill>
                  <a:latin typeface="Calibri" panose="020F0502020204030204"/>
                  <a:ea typeface="Calibri"/>
                  <a:cs typeface="Calibri"/>
                </a:rPr>
                <a:t>Input 2D RGB Image</a:t>
              </a:r>
            </a:p>
            <a:p>
              <a:pPr algn="ctr" defTabSz="685800">
                <a:buClrTx/>
              </a:pPr>
              <a:r>
                <a:rPr lang="en-US" sz="1350" kern="1200">
                  <a:solidFill>
                    <a:prstClr val="white"/>
                  </a:solidFill>
                  <a:latin typeface="Calibri" panose="020F0502020204030204"/>
                  <a:ea typeface="Calibri"/>
                  <a:cs typeface="Calibri"/>
                </a:rPr>
                <a:t>From mobile camera</a:t>
              </a:r>
            </a:p>
          </p:txBody>
        </p:sp>
        <p:sp>
          <p:nvSpPr>
            <p:cNvPr id="5" name="Rectangle: Rounded Corners 4">
              <a:extLst>
                <a:ext uri="{FF2B5EF4-FFF2-40B4-BE49-F238E27FC236}">
                  <a16:creationId xmlns:a16="http://schemas.microsoft.com/office/drawing/2014/main" id="{F8EA86D2-DA7C-9CCE-D7FF-878DB952E00B}"/>
                </a:ext>
              </a:extLst>
            </p:cNvPr>
            <p:cNvSpPr/>
            <p:nvPr/>
          </p:nvSpPr>
          <p:spPr>
            <a:xfrm>
              <a:off x="2757984" y="3013878"/>
              <a:ext cx="1751464" cy="131928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buClrTx/>
              </a:pPr>
              <a:r>
                <a:rPr lang="en-US" sz="1350" kern="1200">
                  <a:solidFill>
                    <a:prstClr val="white"/>
                  </a:solidFill>
                  <a:latin typeface="Calibri" panose="020F0502020204030204"/>
                  <a:ea typeface="Calibri"/>
                  <a:cs typeface="Calibri"/>
                </a:rPr>
                <a:t>DenseNet201</a:t>
              </a:r>
            </a:p>
            <a:p>
              <a:pPr algn="ctr" defTabSz="685800">
                <a:buClrTx/>
              </a:pPr>
              <a:r>
                <a:rPr lang="en-US" sz="1350" kern="1200">
                  <a:solidFill>
                    <a:prstClr val="white"/>
                  </a:solidFill>
                  <a:latin typeface="Calibri" panose="020F0502020204030204"/>
                  <a:ea typeface="Calibri"/>
                  <a:cs typeface="Calibri"/>
                </a:rPr>
                <a:t>3D Depth Map</a:t>
              </a:r>
            </a:p>
          </p:txBody>
        </p:sp>
        <p:sp>
          <p:nvSpPr>
            <p:cNvPr id="6" name="Rectangle: Rounded Corners 5">
              <a:extLst>
                <a:ext uri="{FF2B5EF4-FFF2-40B4-BE49-F238E27FC236}">
                  <a16:creationId xmlns:a16="http://schemas.microsoft.com/office/drawing/2014/main" id="{42EEEEAA-4C9B-545F-A468-5FB417A77FF8}"/>
                </a:ext>
              </a:extLst>
            </p:cNvPr>
            <p:cNvSpPr/>
            <p:nvPr/>
          </p:nvSpPr>
          <p:spPr>
            <a:xfrm>
              <a:off x="5351058" y="3013877"/>
              <a:ext cx="1751464" cy="131928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buClrTx/>
              </a:pPr>
              <a:r>
                <a:rPr lang="en-US" sz="1350" kern="1200">
                  <a:solidFill>
                    <a:prstClr val="white"/>
                  </a:solidFill>
                  <a:latin typeface="Calibri" panose="020F0502020204030204"/>
                  <a:ea typeface="Calibri"/>
                  <a:cs typeface="Calibri"/>
                </a:rPr>
                <a:t>Mesh-RCNN</a:t>
              </a:r>
            </a:p>
            <a:p>
              <a:pPr algn="ctr" defTabSz="685800">
                <a:buClrTx/>
              </a:pPr>
              <a:r>
                <a:rPr lang="en-US" sz="1350" kern="1200">
                  <a:solidFill>
                    <a:prstClr val="white"/>
                  </a:solidFill>
                  <a:latin typeface="Calibri" panose="020F0502020204030204"/>
                  <a:ea typeface="Calibri"/>
                  <a:cs typeface="Calibri"/>
                </a:rPr>
                <a:t>3D reconstructed image</a:t>
              </a:r>
            </a:p>
          </p:txBody>
        </p:sp>
      </p:grpSp>
      <p:sp>
        <p:nvSpPr>
          <p:cNvPr id="10" name="Arrow: Right 9">
            <a:extLst>
              <a:ext uri="{FF2B5EF4-FFF2-40B4-BE49-F238E27FC236}">
                <a16:creationId xmlns:a16="http://schemas.microsoft.com/office/drawing/2014/main" id="{D0B75FDD-D13B-4FE2-C105-C97A9758094A}"/>
              </a:ext>
            </a:extLst>
          </p:cNvPr>
          <p:cNvSpPr/>
          <p:nvPr/>
        </p:nvSpPr>
        <p:spPr>
          <a:xfrm>
            <a:off x="3060234" y="2840441"/>
            <a:ext cx="717302" cy="247365"/>
          </a:xfrm>
          <a:prstGeom prst="rightArrow">
            <a:avLst/>
          </a:prstGeom>
          <a:solidFill>
            <a:schemeClr val="accent4"/>
          </a:solidFill>
        </p:spPr>
        <p:style>
          <a:lnRef idx="2">
            <a:schemeClr val="accent4"/>
          </a:lnRef>
          <a:fillRef idx="1">
            <a:schemeClr val="lt1"/>
          </a:fillRef>
          <a:effectRef idx="0">
            <a:schemeClr val="accent4"/>
          </a:effectRef>
          <a:fontRef idx="minor">
            <a:schemeClr val="dk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13" name="Arrow: Right 12">
            <a:extLst>
              <a:ext uri="{FF2B5EF4-FFF2-40B4-BE49-F238E27FC236}">
                <a16:creationId xmlns:a16="http://schemas.microsoft.com/office/drawing/2014/main" id="{DAE039BB-8AB4-0CC1-B3F9-5A875DED3DE4}"/>
              </a:ext>
            </a:extLst>
          </p:cNvPr>
          <p:cNvSpPr/>
          <p:nvPr/>
        </p:nvSpPr>
        <p:spPr>
          <a:xfrm>
            <a:off x="5356747" y="2840440"/>
            <a:ext cx="734009" cy="247365"/>
          </a:xfrm>
          <a:prstGeom prst="rightArrow">
            <a:avLst/>
          </a:prstGeom>
          <a:solidFill>
            <a:schemeClr val="accent4"/>
          </a:solidFill>
        </p:spPr>
        <p:style>
          <a:lnRef idx="2">
            <a:schemeClr val="accent4"/>
          </a:lnRef>
          <a:fillRef idx="1">
            <a:schemeClr val="lt1"/>
          </a:fillRef>
          <a:effectRef idx="0">
            <a:schemeClr val="accent4"/>
          </a:effectRef>
          <a:fontRef idx="minor">
            <a:schemeClr val="dk1"/>
          </a:fontRef>
        </p:style>
        <p:txBody>
          <a:bodyPr rtlCol="0" anchor="ctr"/>
          <a:lstStyle/>
          <a:p>
            <a:pPr algn="ctr" defTabSz="685800">
              <a:buClrTx/>
            </a:pPr>
            <a:endParaRPr lang="en-US" sz="1350" kern="1200">
              <a:solidFill>
                <a:prstClr val="black"/>
              </a:solidFill>
              <a:latin typeface="Calibri" panose="020F0502020204030204"/>
            </a:endParaRPr>
          </a:p>
        </p:txBody>
      </p:sp>
    </p:spTree>
    <p:extLst>
      <p:ext uri="{BB962C8B-B14F-4D97-AF65-F5344CB8AC3E}">
        <p14:creationId xmlns:p14="http://schemas.microsoft.com/office/powerpoint/2010/main" val="3223851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7"/>
          <p:cNvSpPr/>
          <p:nvPr/>
        </p:nvSpPr>
        <p:spPr>
          <a:xfrm>
            <a:off x="1" y="78784"/>
            <a:ext cx="126999" cy="361898"/>
          </a:xfrm>
          <a:prstGeom prst="rect">
            <a:avLst/>
          </a:prstGeom>
          <a:solidFill>
            <a:srgbClr val="0E4094"/>
          </a:solidFill>
          <a:ln>
            <a:noFill/>
          </a:ln>
        </p:spPr>
        <p:txBody>
          <a:bodyPr spcFirstLastPara="1" wrap="square" lIns="68569" tIns="34275" rIns="68569" bIns="34275" anchor="ctr" anchorCtr="0">
            <a:noAutofit/>
          </a:bodyPr>
          <a:lstStyle/>
          <a:p>
            <a:pPr algn="ctr"/>
            <a:endParaRPr sz="1350">
              <a:solidFill>
                <a:schemeClr val="lt1"/>
              </a:solidFill>
            </a:endParaRPr>
          </a:p>
        </p:txBody>
      </p:sp>
      <p:sp>
        <p:nvSpPr>
          <p:cNvPr id="147" name="Google Shape;147;p17"/>
          <p:cNvSpPr txBox="1"/>
          <p:nvPr/>
        </p:nvSpPr>
        <p:spPr>
          <a:xfrm>
            <a:off x="286423" y="40457"/>
            <a:ext cx="7051637" cy="438551"/>
          </a:xfrm>
          <a:prstGeom prst="rect">
            <a:avLst/>
          </a:prstGeom>
          <a:noFill/>
          <a:ln>
            <a:noFill/>
          </a:ln>
        </p:spPr>
        <p:txBody>
          <a:bodyPr spcFirstLastPara="1" wrap="square" lIns="68569" tIns="34275" rIns="68569" bIns="34275" anchor="ctr" anchorCtr="0">
            <a:spAutoFit/>
          </a:bodyPr>
          <a:lstStyle/>
          <a:p>
            <a:r>
              <a:rPr lang="en-US" sz="2400" b="1">
                <a:solidFill>
                  <a:schemeClr val="dk1"/>
                </a:solidFill>
              </a:rPr>
              <a:t>Specifications – 3D Depth Map</a:t>
            </a:r>
            <a:endParaRPr sz="1050"/>
          </a:p>
        </p:txBody>
      </p:sp>
      <p:sp>
        <p:nvSpPr>
          <p:cNvPr id="148" name="Google Shape;148;p17"/>
          <p:cNvSpPr/>
          <p:nvPr/>
        </p:nvSpPr>
        <p:spPr>
          <a:xfrm>
            <a:off x="178475" y="78784"/>
            <a:ext cx="56475" cy="361898"/>
          </a:xfrm>
          <a:prstGeom prst="rect">
            <a:avLst/>
          </a:prstGeom>
          <a:solidFill>
            <a:srgbClr val="BFBFBF"/>
          </a:solidFill>
          <a:ln>
            <a:noFill/>
          </a:ln>
        </p:spPr>
        <p:txBody>
          <a:bodyPr spcFirstLastPara="1" wrap="square" lIns="68569" tIns="34275" rIns="68569" bIns="34275" anchor="ctr" anchorCtr="0">
            <a:noAutofit/>
          </a:bodyPr>
          <a:lstStyle/>
          <a:p>
            <a:pPr algn="ctr"/>
            <a:endParaRPr sz="1350">
              <a:solidFill>
                <a:schemeClr val="lt1"/>
              </a:solidFill>
            </a:endParaRPr>
          </a:p>
        </p:txBody>
      </p:sp>
      <p:pic>
        <p:nvPicPr>
          <p:cNvPr id="150" name="Google Shape;150;p17"/>
          <p:cNvPicPr preferRelativeResize="0"/>
          <p:nvPr/>
        </p:nvPicPr>
        <p:blipFill rotWithShape="1">
          <a:blip r:embed="rId3">
            <a:alphaModFix/>
          </a:blip>
          <a:srcRect/>
          <a:stretch/>
        </p:blipFill>
        <p:spPr>
          <a:xfrm>
            <a:off x="5112896" y="1726065"/>
            <a:ext cx="3725183" cy="2026785"/>
          </a:xfrm>
          <a:prstGeom prst="rect">
            <a:avLst/>
          </a:prstGeom>
          <a:noFill/>
          <a:ln>
            <a:noFill/>
          </a:ln>
        </p:spPr>
      </p:pic>
      <p:sp>
        <p:nvSpPr>
          <p:cNvPr id="151" name="Google Shape;151;p17"/>
          <p:cNvSpPr txBox="1"/>
          <p:nvPr/>
        </p:nvSpPr>
        <p:spPr>
          <a:xfrm>
            <a:off x="396638" y="844461"/>
            <a:ext cx="4721175" cy="4801284"/>
          </a:xfrm>
          <a:prstGeom prst="rect">
            <a:avLst/>
          </a:prstGeom>
          <a:noFill/>
          <a:ln>
            <a:noFill/>
          </a:ln>
        </p:spPr>
        <p:txBody>
          <a:bodyPr spcFirstLastPara="1" wrap="square" lIns="68569" tIns="34275" rIns="68569" bIns="34275" anchor="t" anchorCtr="0">
            <a:spAutoFit/>
          </a:bodyPr>
          <a:lstStyle/>
          <a:p>
            <a:pPr marL="342900"/>
            <a:r>
              <a:rPr lang="en-US" sz="1350">
                <a:solidFill>
                  <a:schemeClr val="dk1"/>
                </a:solidFill>
                <a:latin typeface="Calibri"/>
                <a:ea typeface="Calibri"/>
                <a:cs typeface="Calibri"/>
                <a:sym typeface="Calibri"/>
              </a:rPr>
              <a:t>Model used- DenseNet201</a:t>
            </a:r>
            <a:endParaRPr sz="1050"/>
          </a:p>
          <a:p>
            <a:pPr marL="557213" lvl="1" indent="-214313">
              <a:buClr>
                <a:schemeClr val="dk1"/>
              </a:buClr>
              <a:buSzPts val="1800"/>
              <a:buFont typeface="Arial"/>
              <a:buChar char="•"/>
            </a:pPr>
            <a:r>
              <a:rPr lang="en-US" sz="1350">
                <a:solidFill>
                  <a:schemeClr val="dk1"/>
                </a:solidFill>
                <a:latin typeface="Calibri"/>
                <a:ea typeface="Calibri"/>
                <a:cs typeface="Calibri"/>
                <a:sym typeface="Calibri"/>
              </a:rPr>
              <a:t>Densely connected fully Convolutional Neural Network of 201 layers</a:t>
            </a:r>
            <a:endParaRPr sz="1350">
              <a:solidFill>
                <a:schemeClr val="dk1"/>
              </a:solidFill>
              <a:latin typeface="Calibri"/>
              <a:ea typeface="Calibri"/>
              <a:cs typeface="Calibri"/>
              <a:sym typeface="Calibri"/>
            </a:endParaRPr>
          </a:p>
          <a:p>
            <a:pPr marL="557213" lvl="1" indent="-214313">
              <a:buClr>
                <a:schemeClr val="dk1"/>
              </a:buClr>
              <a:buSzPts val="1800"/>
              <a:buFont typeface="Calibri"/>
              <a:buChar char="•"/>
            </a:pPr>
            <a:r>
              <a:rPr lang="en-US" sz="1350">
                <a:solidFill>
                  <a:schemeClr val="dk1"/>
                </a:solidFill>
                <a:latin typeface="Calibri"/>
                <a:ea typeface="Calibri"/>
                <a:cs typeface="Calibri"/>
                <a:sym typeface="Calibri"/>
              </a:rPr>
              <a:t>It works by concatenating the feature maps of all previous layers into dense blocks</a:t>
            </a:r>
            <a:endParaRPr sz="1350">
              <a:solidFill>
                <a:schemeClr val="dk1"/>
              </a:solidFill>
              <a:latin typeface="Calibri"/>
              <a:ea typeface="Calibri"/>
              <a:cs typeface="Calibri"/>
              <a:sym typeface="Calibri"/>
            </a:endParaRPr>
          </a:p>
          <a:p>
            <a:pPr marL="557213" lvl="1" indent="-214313">
              <a:buClr>
                <a:schemeClr val="dk1"/>
              </a:buClr>
              <a:buSzPts val="1800"/>
              <a:buFont typeface="Calibri"/>
              <a:buChar char="•"/>
            </a:pPr>
            <a:r>
              <a:rPr lang="en-US" sz="1350">
                <a:solidFill>
                  <a:schemeClr val="dk1"/>
                </a:solidFill>
                <a:latin typeface="Calibri"/>
                <a:ea typeface="Calibri"/>
                <a:cs typeface="Calibri"/>
                <a:sym typeface="Calibri"/>
              </a:rPr>
              <a:t>These dense blocks allow each layer to access the features of all preceding layers</a:t>
            </a:r>
            <a:endParaRPr sz="1350">
              <a:solidFill>
                <a:schemeClr val="dk1"/>
              </a:solidFill>
              <a:latin typeface="Calibri"/>
              <a:ea typeface="Calibri"/>
              <a:cs typeface="Calibri"/>
              <a:sym typeface="Calibri"/>
            </a:endParaRPr>
          </a:p>
          <a:p>
            <a:pPr marL="557213" lvl="1" indent="-214313">
              <a:buClr>
                <a:schemeClr val="dk1"/>
              </a:buClr>
              <a:buSzPts val="1800"/>
              <a:buFont typeface="Calibri"/>
              <a:buChar char="•"/>
            </a:pPr>
            <a:r>
              <a:rPr lang="en-US" sz="1350">
                <a:solidFill>
                  <a:schemeClr val="dk1"/>
                </a:solidFill>
                <a:latin typeface="Calibri"/>
                <a:ea typeface="Calibri"/>
                <a:cs typeface="Calibri"/>
                <a:sym typeface="Calibri"/>
              </a:rPr>
              <a:t>We trained it on the KITTI dataset and the NYU dataset available online and it was found that the network gave better results on the NYU dataset</a:t>
            </a:r>
            <a:endParaRPr sz="1350">
              <a:solidFill>
                <a:schemeClr val="dk1"/>
              </a:solidFill>
              <a:latin typeface="Calibri"/>
              <a:ea typeface="Calibri"/>
              <a:cs typeface="Calibri"/>
              <a:sym typeface="Calibri"/>
            </a:endParaRPr>
          </a:p>
          <a:p>
            <a:pPr marL="557213" lvl="1" indent="-214313">
              <a:buClr>
                <a:schemeClr val="dk1"/>
              </a:buClr>
              <a:buSzPts val="1800"/>
              <a:buFont typeface="Calibri"/>
              <a:buChar char="•"/>
            </a:pPr>
            <a:r>
              <a:rPr lang="en-US" sz="1350">
                <a:solidFill>
                  <a:schemeClr val="dk1"/>
                </a:solidFill>
                <a:latin typeface="Calibri"/>
                <a:ea typeface="Calibri"/>
                <a:cs typeface="Calibri"/>
                <a:sym typeface="Calibri"/>
              </a:rPr>
              <a:t>We also made it possible that a depth map can be produced for any image input regardless of the size and type of image</a:t>
            </a:r>
            <a:endParaRPr sz="1350">
              <a:solidFill>
                <a:schemeClr val="dk1"/>
              </a:solidFill>
              <a:latin typeface="Calibri"/>
              <a:ea typeface="Calibri"/>
              <a:cs typeface="Calibri"/>
              <a:sym typeface="Calibri"/>
            </a:endParaRPr>
          </a:p>
          <a:p>
            <a:pPr marL="557213" lvl="1" indent="-128588">
              <a:buClr>
                <a:schemeClr val="dk1"/>
              </a:buClr>
              <a:buSzPts val="1800"/>
            </a:pPr>
            <a:endParaRPr sz="1350">
              <a:solidFill>
                <a:schemeClr val="dk1"/>
              </a:solidFill>
              <a:latin typeface="Calibri"/>
              <a:ea typeface="Calibri"/>
              <a:cs typeface="Calibri"/>
              <a:sym typeface="Calibri"/>
            </a:endParaRPr>
          </a:p>
          <a:p>
            <a:pPr marL="557213" lvl="1" indent="-128588">
              <a:buClr>
                <a:schemeClr val="dk1"/>
              </a:buClr>
              <a:buSzPts val="1800"/>
            </a:pPr>
            <a:endParaRPr sz="1350">
              <a:solidFill>
                <a:schemeClr val="dk1"/>
              </a:solidFill>
              <a:latin typeface="Calibri"/>
              <a:ea typeface="Calibri"/>
              <a:cs typeface="Calibri"/>
              <a:sym typeface="Calibri"/>
            </a:endParaRPr>
          </a:p>
          <a:p>
            <a:pPr marL="342900" lvl="1"/>
            <a:r>
              <a:rPr lang="en-US" sz="1350">
                <a:solidFill>
                  <a:schemeClr val="dk1"/>
                </a:solidFill>
                <a:latin typeface="Calibri"/>
                <a:ea typeface="Calibri"/>
                <a:cs typeface="Calibri"/>
                <a:sym typeface="Calibri"/>
              </a:rPr>
              <a:t>Problems with DenseNet201</a:t>
            </a:r>
            <a:endParaRPr sz="1050"/>
          </a:p>
          <a:p>
            <a:pPr marL="557213" lvl="1" indent="-214313">
              <a:buClr>
                <a:schemeClr val="dk1"/>
              </a:buClr>
              <a:buSzPts val="1800"/>
              <a:buFont typeface="Arial"/>
              <a:buChar char="•"/>
            </a:pPr>
            <a:r>
              <a:rPr lang="en-US" sz="1350">
                <a:solidFill>
                  <a:schemeClr val="dk1"/>
                </a:solidFill>
                <a:latin typeface="Calibri"/>
                <a:ea typeface="Calibri"/>
                <a:cs typeface="Calibri"/>
                <a:sym typeface="Calibri"/>
              </a:rPr>
              <a:t>Heavy network </a:t>
            </a:r>
            <a:endParaRPr sz="1050"/>
          </a:p>
          <a:p>
            <a:pPr marL="557213" lvl="1" indent="-214313">
              <a:buClr>
                <a:schemeClr val="dk1"/>
              </a:buClr>
              <a:buSzPts val="1800"/>
              <a:buFont typeface="Arial"/>
              <a:buChar char="•"/>
            </a:pPr>
            <a:r>
              <a:rPr lang="en-US" sz="1350">
                <a:solidFill>
                  <a:schemeClr val="dk1"/>
                </a:solidFill>
                <a:latin typeface="Calibri"/>
                <a:ea typeface="Calibri"/>
                <a:cs typeface="Calibri"/>
                <a:sym typeface="Calibri"/>
              </a:rPr>
              <a:t>Increases overall model size when combined with the reconstruction part</a:t>
            </a:r>
            <a:endParaRPr sz="1050"/>
          </a:p>
          <a:p>
            <a:endParaRPr sz="1050"/>
          </a:p>
          <a:p>
            <a:pPr marL="557213" lvl="1" indent="-128588">
              <a:buClr>
                <a:schemeClr val="dk1"/>
              </a:buClr>
              <a:buSzPts val="1800"/>
            </a:pPr>
            <a:endParaRPr sz="1350">
              <a:solidFill>
                <a:schemeClr val="dk1"/>
              </a:solidFill>
              <a:latin typeface="Calibri"/>
              <a:ea typeface="Calibri"/>
              <a:cs typeface="Calibri"/>
              <a:sym typeface="Calibri"/>
            </a:endParaRPr>
          </a:p>
          <a:p>
            <a:pPr marL="342900" lvl="1"/>
            <a:endParaRPr sz="1350">
              <a:solidFill>
                <a:schemeClr val="dk1"/>
              </a:solidFill>
              <a:latin typeface="Calibri"/>
              <a:ea typeface="Calibri"/>
              <a:cs typeface="Calibri"/>
              <a:sym typeface="Calibri"/>
            </a:endParaRPr>
          </a:p>
          <a:p>
            <a:pPr marL="214313" indent="-128588">
              <a:buClr>
                <a:schemeClr val="dk1"/>
              </a:buClr>
              <a:buSzPts val="1800"/>
            </a:pPr>
            <a:endParaRPr sz="135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 y="78784"/>
            <a:ext cx="126999" cy="361898"/>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SamsungOne 600C" panose="020B0706030303020204" pitchFamily="34" charset="0"/>
              <a:ea typeface="SamsungOne 600C" panose="020B0706030303020204" pitchFamily="34" charset="0"/>
            </a:endParaRPr>
          </a:p>
        </p:txBody>
      </p:sp>
      <p:sp>
        <p:nvSpPr>
          <p:cNvPr id="12" name="TextBox 11"/>
          <p:cNvSpPr txBox="1"/>
          <p:nvPr/>
        </p:nvSpPr>
        <p:spPr>
          <a:xfrm>
            <a:off x="286423" y="28900"/>
            <a:ext cx="7051637" cy="461665"/>
          </a:xfrm>
          <a:prstGeom prst="rect">
            <a:avLst/>
          </a:prstGeom>
          <a:noFill/>
        </p:spPr>
        <p:txBody>
          <a:bodyPr wrap="square" rtlCol="0" anchor="ctr">
            <a:spAutoFit/>
          </a:bodyPr>
          <a:lstStyle/>
          <a:p>
            <a:r>
              <a:rPr lang="en-IN" sz="2400" b="1">
                <a:latin typeface="SamsungOne 200" panose="020B0203030303020204" pitchFamily="34" charset="0"/>
                <a:ea typeface="SamsungOne 200" panose="020B0203030303020204" pitchFamily="34" charset="0"/>
              </a:rPr>
              <a:t>Current Progress- 3D Depth Map</a:t>
            </a:r>
          </a:p>
        </p:txBody>
      </p:sp>
      <p:sp>
        <p:nvSpPr>
          <p:cNvPr id="14" name="Rectangle 13"/>
          <p:cNvSpPr/>
          <p:nvPr/>
        </p:nvSpPr>
        <p:spPr>
          <a:xfrm>
            <a:off x="178475" y="78784"/>
            <a:ext cx="56475" cy="36189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SamsungOne 600C" panose="020B0706030303020204" pitchFamily="34" charset="0"/>
              <a:ea typeface="SamsungOne 600C" panose="020B0706030303020204" pitchFamily="34" charset="0"/>
            </a:endParaRPr>
          </a:p>
        </p:txBody>
      </p:sp>
      <p:pic>
        <p:nvPicPr>
          <p:cNvPr id="4" name="Picture 3">
            <a:extLst>
              <a:ext uri="{FF2B5EF4-FFF2-40B4-BE49-F238E27FC236}">
                <a16:creationId xmlns:a16="http://schemas.microsoft.com/office/drawing/2014/main" id="{2D07A5E3-4C9B-33CB-272D-43E16C33A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712" y="911911"/>
            <a:ext cx="3414946" cy="1659839"/>
          </a:xfrm>
          <a:prstGeom prst="rect">
            <a:avLst/>
          </a:prstGeom>
        </p:spPr>
      </p:pic>
      <p:pic>
        <p:nvPicPr>
          <p:cNvPr id="5" name="Picture 4">
            <a:extLst>
              <a:ext uri="{FF2B5EF4-FFF2-40B4-BE49-F238E27FC236}">
                <a16:creationId xmlns:a16="http://schemas.microsoft.com/office/drawing/2014/main" id="{2C0E6872-6606-EE2C-3360-0D97AF339D95}"/>
              </a:ext>
            </a:extLst>
          </p:cNvPr>
          <p:cNvPicPr>
            <a:picLocks noChangeAspect="1"/>
          </p:cNvPicPr>
          <p:nvPr/>
        </p:nvPicPr>
        <p:blipFill>
          <a:blip r:embed="rId3"/>
          <a:stretch>
            <a:fillRect/>
          </a:stretch>
        </p:blipFill>
        <p:spPr>
          <a:xfrm>
            <a:off x="2457485" y="2875633"/>
            <a:ext cx="3862634" cy="1659839"/>
          </a:xfrm>
          <a:prstGeom prst="rect">
            <a:avLst/>
          </a:prstGeom>
        </p:spPr>
      </p:pic>
      <p:pic>
        <p:nvPicPr>
          <p:cNvPr id="6" name="Picture 5">
            <a:extLst>
              <a:ext uri="{FF2B5EF4-FFF2-40B4-BE49-F238E27FC236}">
                <a16:creationId xmlns:a16="http://schemas.microsoft.com/office/drawing/2014/main" id="{8E848C7E-92DB-9ED5-B171-681BA6026063}"/>
              </a:ext>
            </a:extLst>
          </p:cNvPr>
          <p:cNvPicPr>
            <a:picLocks noChangeAspect="1"/>
          </p:cNvPicPr>
          <p:nvPr/>
        </p:nvPicPr>
        <p:blipFill>
          <a:blip r:embed="rId4"/>
          <a:stretch>
            <a:fillRect/>
          </a:stretch>
        </p:blipFill>
        <p:spPr>
          <a:xfrm>
            <a:off x="4918296" y="911911"/>
            <a:ext cx="3862633" cy="1659839"/>
          </a:xfrm>
          <a:prstGeom prst="rect">
            <a:avLst/>
          </a:prstGeom>
        </p:spPr>
      </p:pic>
    </p:spTree>
    <p:extLst>
      <p:ext uri="{BB962C8B-B14F-4D97-AF65-F5344CB8AC3E}">
        <p14:creationId xmlns:p14="http://schemas.microsoft.com/office/powerpoint/2010/main" val="1073061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1"/>
          <p:cNvSpPr/>
          <p:nvPr/>
        </p:nvSpPr>
        <p:spPr>
          <a:xfrm>
            <a:off x="125446" y="525309"/>
            <a:ext cx="8880300" cy="693000"/>
          </a:xfrm>
          <a:prstGeom prst="rect">
            <a:avLst/>
          </a:prstGeom>
          <a:solidFill>
            <a:srgbClr val="3F3F3F"/>
          </a:solidFill>
          <a:ln>
            <a:noFill/>
          </a:ln>
          <a:effectLst>
            <a:outerShdw blurRad="50800" dist="38100" dir="8100000" algn="tr" rotWithShape="0">
              <a:srgbClr val="000000">
                <a:alpha val="40000"/>
              </a:srgbClr>
            </a:outerShdw>
          </a:effectLst>
        </p:spPr>
        <p:txBody>
          <a:bodyPr spcFirstLastPara="1" wrap="square" lIns="68569" tIns="34275" rIns="68569" bIns="34275" anchor="ctr" anchorCtr="0">
            <a:noAutofit/>
          </a:bodyPr>
          <a:lstStyle/>
          <a:p>
            <a:pPr algn="ctr"/>
            <a:endParaRPr sz="1350">
              <a:solidFill>
                <a:schemeClr val="lt1"/>
              </a:solidFill>
            </a:endParaRPr>
          </a:p>
        </p:txBody>
      </p:sp>
      <p:sp>
        <p:nvSpPr>
          <p:cNvPr id="251" name="Google Shape;251;p1"/>
          <p:cNvSpPr/>
          <p:nvPr/>
        </p:nvSpPr>
        <p:spPr>
          <a:xfrm>
            <a:off x="1" y="78784"/>
            <a:ext cx="126999" cy="361898"/>
          </a:xfrm>
          <a:prstGeom prst="rect">
            <a:avLst/>
          </a:prstGeom>
          <a:solidFill>
            <a:srgbClr val="0E4094"/>
          </a:solidFill>
          <a:ln>
            <a:noFill/>
          </a:ln>
        </p:spPr>
        <p:txBody>
          <a:bodyPr spcFirstLastPara="1" wrap="square" lIns="68569" tIns="34275" rIns="68569" bIns="34275" anchor="ctr" anchorCtr="0">
            <a:noAutofit/>
          </a:bodyPr>
          <a:lstStyle/>
          <a:p>
            <a:pPr algn="ctr"/>
            <a:endParaRPr sz="1350">
              <a:solidFill>
                <a:schemeClr val="lt1"/>
              </a:solidFill>
            </a:endParaRPr>
          </a:p>
        </p:txBody>
      </p:sp>
      <p:sp>
        <p:nvSpPr>
          <p:cNvPr id="252" name="Google Shape;252;p1"/>
          <p:cNvSpPr txBox="1"/>
          <p:nvPr/>
        </p:nvSpPr>
        <p:spPr>
          <a:xfrm>
            <a:off x="286423" y="109706"/>
            <a:ext cx="7517507" cy="300052"/>
          </a:xfrm>
          <a:prstGeom prst="rect">
            <a:avLst/>
          </a:prstGeom>
          <a:noFill/>
          <a:ln>
            <a:noFill/>
          </a:ln>
        </p:spPr>
        <p:txBody>
          <a:bodyPr spcFirstLastPara="1" wrap="square" lIns="68569" tIns="34275" rIns="68569" bIns="34275" anchor="ctr" anchorCtr="0">
            <a:spAutoFit/>
          </a:bodyPr>
          <a:lstStyle/>
          <a:p>
            <a:endParaRPr sz="1500">
              <a:solidFill>
                <a:srgbClr val="7F7F7F"/>
              </a:solidFill>
            </a:endParaRPr>
          </a:p>
        </p:txBody>
      </p:sp>
      <p:sp>
        <p:nvSpPr>
          <p:cNvPr id="253" name="Google Shape;253;p1"/>
          <p:cNvSpPr/>
          <p:nvPr/>
        </p:nvSpPr>
        <p:spPr>
          <a:xfrm>
            <a:off x="178475" y="78784"/>
            <a:ext cx="56475" cy="361898"/>
          </a:xfrm>
          <a:prstGeom prst="rect">
            <a:avLst/>
          </a:prstGeom>
          <a:solidFill>
            <a:srgbClr val="BFBFBF"/>
          </a:solidFill>
          <a:ln>
            <a:noFill/>
          </a:ln>
        </p:spPr>
        <p:txBody>
          <a:bodyPr spcFirstLastPara="1" wrap="square" lIns="68569" tIns="34275" rIns="68569" bIns="34275" anchor="ctr" anchorCtr="0">
            <a:noAutofit/>
          </a:bodyPr>
          <a:lstStyle/>
          <a:p>
            <a:pPr algn="ctr"/>
            <a:endParaRPr sz="1350">
              <a:solidFill>
                <a:schemeClr val="lt1"/>
              </a:solidFill>
            </a:endParaRPr>
          </a:p>
        </p:txBody>
      </p:sp>
      <p:sp>
        <p:nvSpPr>
          <p:cNvPr id="254" name="Google Shape;254;p1"/>
          <p:cNvSpPr/>
          <p:nvPr/>
        </p:nvSpPr>
        <p:spPr>
          <a:xfrm>
            <a:off x="129825" y="536738"/>
            <a:ext cx="8462925" cy="415468"/>
          </a:xfrm>
          <a:prstGeom prst="rect">
            <a:avLst/>
          </a:prstGeom>
          <a:noFill/>
          <a:ln>
            <a:noFill/>
          </a:ln>
        </p:spPr>
        <p:txBody>
          <a:bodyPr spcFirstLastPara="1" wrap="square" lIns="68569" tIns="34275" rIns="68569" bIns="34275" anchor="t" anchorCtr="0">
            <a:spAutoFit/>
          </a:bodyPr>
          <a:lstStyle/>
          <a:p>
            <a:pPr algn="ctr">
              <a:buClr>
                <a:schemeClr val="dk1"/>
              </a:buClr>
            </a:pPr>
            <a:r>
              <a:rPr lang="en-IN" sz="2250" b="1">
                <a:solidFill>
                  <a:schemeClr val="lt1"/>
                </a:solidFill>
                <a:highlight>
                  <a:srgbClr val="3F3F3F"/>
                </a:highlight>
                <a:latin typeface="Calibri"/>
                <a:ea typeface="Calibri"/>
                <a:cs typeface="Calibri"/>
                <a:sym typeface="Calibri"/>
              </a:rPr>
              <a:t>DEPTH MAP MODELS</a:t>
            </a:r>
            <a:endParaRPr sz="2250" b="1">
              <a:solidFill>
                <a:schemeClr val="lt1"/>
              </a:solidFill>
              <a:highlight>
                <a:srgbClr val="3F3F3F"/>
              </a:highlight>
              <a:latin typeface="Calibri"/>
              <a:ea typeface="Calibri"/>
              <a:cs typeface="Calibri"/>
              <a:sym typeface="Calibri"/>
            </a:endParaRPr>
          </a:p>
        </p:txBody>
      </p:sp>
      <p:sp>
        <p:nvSpPr>
          <p:cNvPr id="255" name="Google Shape;255;p1"/>
          <p:cNvSpPr/>
          <p:nvPr/>
        </p:nvSpPr>
        <p:spPr>
          <a:xfrm>
            <a:off x="1380413" y="536738"/>
            <a:ext cx="3125475" cy="207719"/>
          </a:xfrm>
          <a:prstGeom prst="rect">
            <a:avLst/>
          </a:prstGeom>
          <a:noFill/>
          <a:ln>
            <a:noFill/>
          </a:ln>
        </p:spPr>
        <p:txBody>
          <a:bodyPr spcFirstLastPara="1" wrap="square" lIns="68569" tIns="34275" rIns="68569" bIns="34275" anchor="t" anchorCtr="0">
            <a:spAutoFit/>
          </a:bodyPr>
          <a:lstStyle/>
          <a:p>
            <a:endParaRPr sz="900">
              <a:solidFill>
                <a:schemeClr val="lt1"/>
              </a:solidFill>
            </a:endParaRPr>
          </a:p>
        </p:txBody>
      </p:sp>
      <p:sp>
        <p:nvSpPr>
          <p:cNvPr id="257" name="Google Shape;257;p1"/>
          <p:cNvSpPr/>
          <p:nvPr/>
        </p:nvSpPr>
        <p:spPr>
          <a:xfrm>
            <a:off x="125429" y="1381408"/>
            <a:ext cx="8771850" cy="3195900"/>
          </a:xfrm>
          <a:prstGeom prst="rect">
            <a:avLst/>
          </a:prstGeom>
          <a:solidFill>
            <a:srgbClr val="D8D8D8"/>
          </a:solidFill>
          <a:ln>
            <a:noFill/>
          </a:ln>
          <a:effectLst>
            <a:outerShdw blurRad="50800" dist="38100" dir="8100000" algn="tr" rotWithShape="0">
              <a:srgbClr val="000000">
                <a:alpha val="40000"/>
              </a:srgbClr>
            </a:outerShdw>
          </a:effectLst>
        </p:spPr>
        <p:txBody>
          <a:bodyPr spcFirstLastPara="1" wrap="square" lIns="68569" tIns="34275" rIns="68569" bIns="34275" anchor="ctr" anchorCtr="0">
            <a:noAutofit/>
          </a:bodyPr>
          <a:lstStyle/>
          <a:p>
            <a:pPr lvl="1"/>
            <a:endParaRPr sz="1050"/>
          </a:p>
          <a:p>
            <a:pPr lvl="1"/>
            <a:endParaRPr sz="1050"/>
          </a:p>
          <a:p>
            <a:pPr lvl="1"/>
            <a:endParaRPr sz="1050"/>
          </a:p>
          <a:p>
            <a:pPr lvl="1"/>
            <a:endParaRPr sz="1050"/>
          </a:p>
          <a:p>
            <a:pPr lvl="1"/>
            <a:endParaRPr sz="1050"/>
          </a:p>
          <a:p>
            <a:pPr lvl="1"/>
            <a:endParaRPr sz="1050"/>
          </a:p>
          <a:p>
            <a:pPr lvl="1"/>
            <a:endParaRPr sz="1050"/>
          </a:p>
          <a:p>
            <a:pPr lvl="1"/>
            <a:endParaRPr sz="1050"/>
          </a:p>
          <a:p>
            <a:pPr lvl="1"/>
            <a:endParaRPr sz="1050"/>
          </a:p>
          <a:p>
            <a:pPr lvl="1"/>
            <a:endParaRPr sz="1050"/>
          </a:p>
          <a:p>
            <a:pPr lvl="1"/>
            <a:endParaRPr sz="1050"/>
          </a:p>
          <a:p>
            <a:pPr lvl="1"/>
            <a:endParaRPr sz="1050"/>
          </a:p>
          <a:p>
            <a:pPr lvl="1"/>
            <a:endParaRPr sz="1050"/>
          </a:p>
          <a:p>
            <a:pPr lvl="1"/>
            <a:endParaRPr sz="1050"/>
          </a:p>
          <a:p>
            <a:pPr lvl="1"/>
            <a:endParaRPr sz="1050"/>
          </a:p>
          <a:p>
            <a:pPr lvl="1"/>
            <a:endParaRPr sz="1050"/>
          </a:p>
          <a:p>
            <a:pPr lvl="1"/>
            <a:endParaRPr sz="1050"/>
          </a:p>
          <a:p>
            <a:pPr lvl="1"/>
            <a:endParaRPr sz="1050"/>
          </a:p>
          <a:p>
            <a:pPr lvl="1"/>
            <a:endParaRPr sz="1050"/>
          </a:p>
          <a:p>
            <a:pPr lvl="1"/>
            <a:endParaRPr sz="1050"/>
          </a:p>
          <a:p>
            <a:pPr lvl="1"/>
            <a:endParaRPr sz="1050"/>
          </a:p>
          <a:p>
            <a:pPr lvl="1"/>
            <a:endParaRPr sz="1050"/>
          </a:p>
          <a:p>
            <a:pPr lvl="1"/>
            <a:endParaRPr sz="1050"/>
          </a:p>
          <a:p>
            <a:pPr lvl="1"/>
            <a:endParaRPr sz="1050"/>
          </a:p>
          <a:p>
            <a:pPr lvl="1"/>
            <a:endParaRPr sz="1050"/>
          </a:p>
          <a:p>
            <a:pPr lvl="1"/>
            <a:endParaRPr sz="1050"/>
          </a:p>
          <a:p>
            <a:pPr lvl="1"/>
            <a:endParaRPr sz="1050"/>
          </a:p>
          <a:p>
            <a:pPr lvl="1"/>
            <a:endParaRPr sz="1050"/>
          </a:p>
          <a:p>
            <a:pPr lvl="1"/>
            <a:endParaRPr sz="1050"/>
          </a:p>
          <a:p>
            <a:pPr lvl="1"/>
            <a:endParaRPr sz="1050"/>
          </a:p>
          <a:p>
            <a:pPr lvl="1"/>
            <a:endParaRPr sz="1050"/>
          </a:p>
          <a:p>
            <a:pPr lvl="1"/>
            <a:endParaRPr sz="1050"/>
          </a:p>
          <a:p>
            <a:pPr lvl="1"/>
            <a:endParaRPr sz="1050"/>
          </a:p>
        </p:txBody>
      </p:sp>
      <p:sp>
        <p:nvSpPr>
          <p:cNvPr id="258" name="Google Shape;258;p1"/>
          <p:cNvSpPr txBox="1"/>
          <p:nvPr/>
        </p:nvSpPr>
        <p:spPr>
          <a:xfrm>
            <a:off x="7530085" y="4866910"/>
            <a:ext cx="1613915" cy="276969"/>
          </a:xfrm>
          <a:prstGeom prst="rect">
            <a:avLst/>
          </a:prstGeom>
          <a:noFill/>
          <a:ln>
            <a:noFill/>
          </a:ln>
        </p:spPr>
        <p:txBody>
          <a:bodyPr spcFirstLastPara="1" wrap="square" lIns="68569" tIns="34275" rIns="68569" bIns="34275" anchor="ctr" anchorCtr="0">
            <a:spAutoFit/>
          </a:bodyPr>
          <a:lstStyle/>
          <a:p>
            <a:endParaRPr sz="1350">
              <a:solidFill>
                <a:srgbClr val="7F7F7F"/>
              </a:solidFill>
            </a:endParaRPr>
          </a:p>
        </p:txBody>
      </p:sp>
      <p:pic>
        <p:nvPicPr>
          <p:cNvPr id="259" name="Google Shape;259;p1"/>
          <p:cNvPicPr preferRelativeResize="0"/>
          <p:nvPr/>
        </p:nvPicPr>
        <p:blipFill>
          <a:blip r:embed="rId3">
            <a:alphaModFix/>
          </a:blip>
          <a:stretch>
            <a:fillRect/>
          </a:stretch>
        </p:blipFill>
        <p:spPr>
          <a:xfrm>
            <a:off x="338231" y="1475260"/>
            <a:ext cx="4167656" cy="1605506"/>
          </a:xfrm>
          <a:prstGeom prst="rect">
            <a:avLst/>
          </a:prstGeom>
          <a:noFill/>
          <a:ln>
            <a:noFill/>
          </a:ln>
          <a:effectLst>
            <a:outerShdw blurRad="50800" dist="38100" dir="8100000" algn="tr" rotWithShape="0">
              <a:srgbClr val="000000">
                <a:alpha val="40000"/>
              </a:srgbClr>
            </a:outerShdw>
          </a:effectLst>
        </p:spPr>
      </p:pic>
      <p:pic>
        <p:nvPicPr>
          <p:cNvPr id="260" name="Google Shape;260;p1"/>
          <p:cNvPicPr preferRelativeResize="0"/>
          <p:nvPr/>
        </p:nvPicPr>
        <p:blipFill>
          <a:blip r:embed="rId4">
            <a:alphaModFix/>
          </a:blip>
          <a:stretch>
            <a:fillRect/>
          </a:stretch>
        </p:blipFill>
        <p:spPr>
          <a:xfrm>
            <a:off x="4505878" y="1483510"/>
            <a:ext cx="2080913" cy="1588952"/>
          </a:xfrm>
          <a:prstGeom prst="rect">
            <a:avLst/>
          </a:prstGeom>
          <a:noFill/>
          <a:ln>
            <a:noFill/>
          </a:ln>
          <a:effectLst>
            <a:outerShdw blurRad="50800" dist="38100" dir="8100000" algn="tr" rotWithShape="0">
              <a:srgbClr val="000000">
                <a:alpha val="40000"/>
              </a:srgbClr>
            </a:outerShdw>
          </a:effectLst>
        </p:spPr>
      </p:pic>
      <p:pic>
        <p:nvPicPr>
          <p:cNvPr id="261" name="Google Shape;261;p1"/>
          <p:cNvPicPr preferRelativeResize="0"/>
          <p:nvPr/>
        </p:nvPicPr>
        <p:blipFill>
          <a:blip r:embed="rId5">
            <a:alphaModFix/>
          </a:blip>
          <a:stretch>
            <a:fillRect/>
          </a:stretch>
        </p:blipFill>
        <p:spPr>
          <a:xfrm>
            <a:off x="6586801" y="1483528"/>
            <a:ext cx="1936583" cy="1588950"/>
          </a:xfrm>
          <a:prstGeom prst="rect">
            <a:avLst/>
          </a:prstGeom>
          <a:noFill/>
          <a:ln>
            <a:noFill/>
          </a:ln>
          <a:effectLst>
            <a:outerShdw blurRad="50800" dist="38100" dir="8100000" algn="tr" rotWithShape="0">
              <a:srgbClr val="000000">
                <a:alpha val="40000"/>
              </a:srgbClr>
            </a:outerShdw>
          </a:effectLst>
        </p:spPr>
      </p:pic>
      <p:sp>
        <p:nvSpPr>
          <p:cNvPr id="262" name="Google Shape;262;p1"/>
          <p:cNvSpPr txBox="1"/>
          <p:nvPr/>
        </p:nvSpPr>
        <p:spPr>
          <a:xfrm>
            <a:off x="2477888" y="3227588"/>
            <a:ext cx="2027925" cy="1097550"/>
          </a:xfrm>
          <a:prstGeom prst="rect">
            <a:avLst/>
          </a:prstGeom>
          <a:noFill/>
          <a:ln>
            <a:noFill/>
          </a:ln>
        </p:spPr>
        <p:txBody>
          <a:bodyPr spcFirstLastPara="1" wrap="square" lIns="68569" tIns="68569" rIns="68569" bIns="68569" anchor="t" anchorCtr="0">
            <a:noAutofit/>
          </a:bodyPr>
          <a:lstStyle/>
          <a:p>
            <a:pPr lvl="1">
              <a:buClr>
                <a:schemeClr val="dk1"/>
              </a:buClr>
            </a:pPr>
            <a:r>
              <a:rPr lang="en-IN" sz="1200">
                <a:solidFill>
                  <a:schemeClr val="dk1"/>
                </a:solidFill>
                <a:latin typeface="Calibri"/>
                <a:ea typeface="Calibri"/>
                <a:cs typeface="Calibri"/>
                <a:sym typeface="Calibri"/>
              </a:rPr>
              <a:t>Model Used:</a:t>
            </a:r>
            <a:r>
              <a:rPr lang="en-IN" sz="1200" b="1">
                <a:solidFill>
                  <a:schemeClr val="dk1"/>
                </a:solidFill>
                <a:latin typeface="Calibri"/>
                <a:ea typeface="Calibri"/>
                <a:cs typeface="Calibri"/>
                <a:sym typeface="Calibri"/>
              </a:rPr>
              <a:t>Densenet121</a:t>
            </a:r>
            <a:endParaRPr sz="1200" b="1">
              <a:solidFill>
                <a:schemeClr val="dk1"/>
              </a:solidFill>
              <a:latin typeface="Calibri"/>
              <a:ea typeface="Calibri"/>
              <a:cs typeface="Calibri"/>
              <a:sym typeface="Calibri"/>
            </a:endParaRPr>
          </a:p>
          <a:p>
            <a:pPr lvl="1">
              <a:buClr>
                <a:schemeClr val="dk1"/>
              </a:buClr>
            </a:pPr>
            <a:r>
              <a:rPr lang="en-IN" sz="1200">
                <a:solidFill>
                  <a:schemeClr val="dk1"/>
                </a:solidFill>
                <a:latin typeface="Calibri"/>
                <a:ea typeface="Calibri"/>
                <a:cs typeface="Calibri"/>
                <a:sym typeface="Calibri"/>
              </a:rPr>
              <a:t>Model Size: 164 MB</a:t>
            </a:r>
            <a:endParaRPr sz="1200">
              <a:solidFill>
                <a:schemeClr val="dk1"/>
              </a:solidFill>
              <a:latin typeface="Calibri"/>
              <a:ea typeface="Calibri"/>
              <a:cs typeface="Calibri"/>
              <a:sym typeface="Calibri"/>
            </a:endParaRPr>
          </a:p>
          <a:p>
            <a:pPr>
              <a:buClr>
                <a:schemeClr val="dk1"/>
              </a:buClr>
              <a:buSzPts val="1100"/>
            </a:pPr>
            <a:r>
              <a:rPr lang="en-IN" sz="1200">
                <a:solidFill>
                  <a:schemeClr val="dk1"/>
                </a:solidFill>
                <a:latin typeface="Calibri"/>
                <a:ea typeface="Calibri"/>
                <a:cs typeface="Calibri"/>
                <a:sym typeface="Calibri"/>
              </a:rPr>
              <a:t>Total params: 10,706,209</a:t>
            </a:r>
            <a:endParaRPr sz="1200">
              <a:solidFill>
                <a:schemeClr val="dk1"/>
              </a:solidFill>
              <a:latin typeface="Calibri"/>
              <a:ea typeface="Calibri"/>
              <a:cs typeface="Calibri"/>
              <a:sym typeface="Calibri"/>
            </a:endParaRPr>
          </a:p>
          <a:p>
            <a:pPr>
              <a:buClr>
                <a:schemeClr val="dk1"/>
              </a:buClr>
              <a:buSzPts val="1100"/>
            </a:pPr>
            <a:r>
              <a:rPr lang="en-IN" sz="1200">
                <a:solidFill>
                  <a:schemeClr val="dk1"/>
                </a:solidFill>
                <a:latin typeface="Calibri"/>
                <a:ea typeface="Calibri"/>
                <a:cs typeface="Calibri"/>
                <a:sym typeface="Calibri"/>
              </a:rPr>
              <a:t>Trainable params: 10,622,561</a:t>
            </a:r>
            <a:endParaRPr sz="1200">
              <a:solidFill>
                <a:schemeClr val="dk1"/>
              </a:solidFill>
              <a:latin typeface="Calibri"/>
              <a:ea typeface="Calibri"/>
              <a:cs typeface="Calibri"/>
              <a:sym typeface="Calibri"/>
            </a:endParaRPr>
          </a:p>
          <a:p>
            <a:pPr lvl="1">
              <a:buClr>
                <a:schemeClr val="dk1"/>
              </a:buClr>
            </a:pPr>
            <a:r>
              <a:rPr lang="en-IN" sz="1200" b="1">
                <a:solidFill>
                  <a:schemeClr val="dk1"/>
                </a:solidFill>
                <a:latin typeface="Calibri"/>
                <a:ea typeface="Calibri"/>
                <a:cs typeface="Calibri"/>
                <a:sym typeface="Calibri"/>
              </a:rPr>
              <a:t>Training Loss</a:t>
            </a:r>
            <a:r>
              <a:rPr lang="en-IN" sz="1200">
                <a:solidFill>
                  <a:schemeClr val="dk1"/>
                </a:solidFill>
                <a:latin typeface="Calibri"/>
                <a:ea typeface="Calibri"/>
                <a:cs typeface="Calibri"/>
                <a:sym typeface="Calibri"/>
              </a:rPr>
              <a:t>: 0.0610</a:t>
            </a:r>
            <a:endParaRPr sz="1200">
              <a:solidFill>
                <a:schemeClr val="dk1"/>
              </a:solidFill>
              <a:latin typeface="Calibri"/>
              <a:ea typeface="Calibri"/>
              <a:cs typeface="Calibri"/>
              <a:sym typeface="Calibri"/>
            </a:endParaRPr>
          </a:p>
        </p:txBody>
      </p:sp>
      <p:sp>
        <p:nvSpPr>
          <p:cNvPr id="263" name="Google Shape;263;p1"/>
          <p:cNvSpPr txBox="1"/>
          <p:nvPr/>
        </p:nvSpPr>
        <p:spPr>
          <a:xfrm>
            <a:off x="4532381" y="3227588"/>
            <a:ext cx="2027925" cy="1097550"/>
          </a:xfrm>
          <a:prstGeom prst="rect">
            <a:avLst/>
          </a:prstGeom>
          <a:noFill/>
          <a:ln>
            <a:noFill/>
          </a:ln>
        </p:spPr>
        <p:txBody>
          <a:bodyPr spcFirstLastPara="1" wrap="square" lIns="68569" tIns="68569" rIns="68569" bIns="68569" anchor="t" anchorCtr="0">
            <a:noAutofit/>
          </a:bodyPr>
          <a:lstStyle/>
          <a:p>
            <a:pPr lvl="1"/>
            <a:r>
              <a:rPr lang="en-IN" sz="1200">
                <a:solidFill>
                  <a:schemeClr val="dk1"/>
                </a:solidFill>
                <a:latin typeface="Calibri"/>
                <a:ea typeface="Calibri"/>
                <a:cs typeface="Calibri"/>
                <a:sym typeface="Calibri"/>
              </a:rPr>
              <a:t>Model Used:</a:t>
            </a:r>
            <a:r>
              <a:rPr lang="en-IN" sz="1200" b="1">
                <a:solidFill>
                  <a:schemeClr val="dk1"/>
                </a:solidFill>
                <a:latin typeface="Calibri"/>
                <a:ea typeface="Calibri"/>
                <a:cs typeface="Calibri"/>
                <a:sym typeface="Calibri"/>
              </a:rPr>
              <a:t>Densenet121</a:t>
            </a:r>
            <a:endParaRPr sz="1200" b="1">
              <a:solidFill>
                <a:schemeClr val="dk1"/>
              </a:solidFill>
              <a:latin typeface="Calibri"/>
              <a:ea typeface="Calibri"/>
              <a:cs typeface="Calibri"/>
              <a:sym typeface="Calibri"/>
            </a:endParaRPr>
          </a:p>
          <a:p>
            <a:pPr lvl="1"/>
            <a:r>
              <a:rPr lang="en-IN" sz="1200">
                <a:solidFill>
                  <a:schemeClr val="dk1"/>
                </a:solidFill>
                <a:latin typeface="Calibri"/>
                <a:ea typeface="Calibri"/>
                <a:cs typeface="Calibri"/>
                <a:sym typeface="Calibri"/>
              </a:rPr>
              <a:t>Model Size: 116 MB</a:t>
            </a:r>
            <a:endParaRPr sz="1200">
              <a:solidFill>
                <a:schemeClr val="dk1"/>
              </a:solidFill>
              <a:latin typeface="Calibri"/>
              <a:ea typeface="Calibri"/>
              <a:cs typeface="Calibri"/>
              <a:sym typeface="Calibri"/>
            </a:endParaRPr>
          </a:p>
          <a:p>
            <a:pPr>
              <a:buClr>
                <a:schemeClr val="dk1"/>
              </a:buClr>
              <a:buSzPts val="1100"/>
            </a:pPr>
            <a:r>
              <a:rPr lang="en-IN" sz="1200">
                <a:solidFill>
                  <a:schemeClr val="dk1"/>
                </a:solidFill>
                <a:latin typeface="Calibri"/>
                <a:ea typeface="Calibri"/>
                <a:cs typeface="Calibri"/>
                <a:sym typeface="Calibri"/>
              </a:rPr>
              <a:t>Total params: 7,566,913</a:t>
            </a:r>
            <a:endParaRPr sz="1200">
              <a:solidFill>
                <a:schemeClr val="dk1"/>
              </a:solidFill>
              <a:latin typeface="Calibri"/>
              <a:ea typeface="Calibri"/>
              <a:cs typeface="Calibri"/>
              <a:sym typeface="Calibri"/>
            </a:endParaRPr>
          </a:p>
          <a:p>
            <a:pPr>
              <a:buClr>
                <a:schemeClr val="dk1"/>
              </a:buClr>
              <a:buSzPts val="1100"/>
            </a:pPr>
            <a:r>
              <a:rPr lang="en-IN" sz="1200">
                <a:solidFill>
                  <a:schemeClr val="dk1"/>
                </a:solidFill>
                <a:latin typeface="Calibri"/>
                <a:ea typeface="Calibri"/>
                <a:cs typeface="Calibri"/>
                <a:sym typeface="Calibri"/>
              </a:rPr>
              <a:t>Trainable params: 7,483,265</a:t>
            </a:r>
            <a:endParaRPr sz="1200">
              <a:solidFill>
                <a:schemeClr val="dk1"/>
              </a:solidFill>
              <a:latin typeface="Calibri"/>
              <a:ea typeface="Calibri"/>
              <a:cs typeface="Calibri"/>
              <a:sym typeface="Calibri"/>
            </a:endParaRPr>
          </a:p>
          <a:p>
            <a:pPr>
              <a:buClr>
                <a:schemeClr val="dk1"/>
              </a:buClr>
              <a:buSzPts val="1100"/>
            </a:pPr>
            <a:r>
              <a:rPr lang="en-IN" sz="1200" b="1">
                <a:solidFill>
                  <a:schemeClr val="dk1"/>
                </a:solidFill>
                <a:latin typeface="Calibri"/>
                <a:ea typeface="Calibri"/>
                <a:cs typeface="Calibri"/>
                <a:sym typeface="Calibri"/>
              </a:rPr>
              <a:t>Training Loss</a:t>
            </a:r>
            <a:r>
              <a:rPr lang="en-IN" sz="1200">
                <a:solidFill>
                  <a:schemeClr val="dk1"/>
                </a:solidFill>
                <a:latin typeface="Calibri"/>
                <a:ea typeface="Calibri"/>
                <a:cs typeface="Calibri"/>
                <a:sym typeface="Calibri"/>
              </a:rPr>
              <a:t>: 0.0936</a:t>
            </a:r>
            <a:endParaRPr sz="1200">
              <a:solidFill>
                <a:schemeClr val="dk1"/>
              </a:solidFill>
              <a:latin typeface="Calibri"/>
              <a:ea typeface="Calibri"/>
              <a:cs typeface="Calibri"/>
              <a:sym typeface="Calibri"/>
            </a:endParaRPr>
          </a:p>
          <a:p>
            <a:pPr lvl="1"/>
            <a:endParaRPr sz="1200">
              <a:solidFill>
                <a:schemeClr val="dk1"/>
              </a:solidFill>
              <a:latin typeface="Calibri"/>
              <a:ea typeface="Calibri"/>
              <a:cs typeface="Calibri"/>
              <a:sym typeface="Calibri"/>
            </a:endParaRPr>
          </a:p>
          <a:p>
            <a:endParaRPr sz="2250">
              <a:solidFill>
                <a:schemeClr val="dk1"/>
              </a:solidFill>
              <a:latin typeface="Calibri"/>
              <a:ea typeface="Calibri"/>
              <a:cs typeface="Calibri"/>
              <a:sym typeface="Calibri"/>
            </a:endParaRPr>
          </a:p>
        </p:txBody>
      </p:sp>
      <p:sp>
        <p:nvSpPr>
          <p:cNvPr id="264" name="Google Shape;264;p1"/>
          <p:cNvSpPr txBox="1"/>
          <p:nvPr/>
        </p:nvSpPr>
        <p:spPr>
          <a:xfrm>
            <a:off x="6586875" y="3227588"/>
            <a:ext cx="2027925" cy="1097550"/>
          </a:xfrm>
          <a:prstGeom prst="rect">
            <a:avLst/>
          </a:prstGeom>
          <a:noFill/>
          <a:ln>
            <a:noFill/>
          </a:ln>
        </p:spPr>
        <p:txBody>
          <a:bodyPr spcFirstLastPara="1" wrap="square" lIns="68569" tIns="68569" rIns="68569" bIns="68569" anchor="t" anchorCtr="0">
            <a:noAutofit/>
          </a:bodyPr>
          <a:lstStyle/>
          <a:p>
            <a:pPr lvl="1"/>
            <a:r>
              <a:rPr lang="en-IN" sz="1200">
                <a:solidFill>
                  <a:schemeClr val="dk1"/>
                </a:solidFill>
                <a:latin typeface="Calibri"/>
                <a:ea typeface="Calibri"/>
                <a:cs typeface="Calibri"/>
                <a:sym typeface="Calibri"/>
              </a:rPr>
              <a:t>Model Used:</a:t>
            </a:r>
            <a:r>
              <a:rPr lang="en-IN" sz="1200" b="1">
                <a:solidFill>
                  <a:schemeClr val="dk1"/>
                </a:solidFill>
                <a:latin typeface="Calibri"/>
                <a:ea typeface="Calibri"/>
                <a:cs typeface="Calibri"/>
                <a:sym typeface="Calibri"/>
              </a:rPr>
              <a:t>Densenet121</a:t>
            </a:r>
            <a:endParaRPr sz="1200" b="1">
              <a:solidFill>
                <a:schemeClr val="dk1"/>
              </a:solidFill>
              <a:latin typeface="Calibri"/>
              <a:ea typeface="Calibri"/>
              <a:cs typeface="Calibri"/>
              <a:sym typeface="Calibri"/>
            </a:endParaRPr>
          </a:p>
          <a:p>
            <a:pPr lvl="1"/>
            <a:r>
              <a:rPr lang="en-IN" sz="1200">
                <a:solidFill>
                  <a:schemeClr val="dk1"/>
                </a:solidFill>
                <a:latin typeface="Calibri"/>
                <a:ea typeface="Calibri"/>
                <a:cs typeface="Calibri"/>
                <a:sym typeface="Calibri"/>
              </a:rPr>
              <a:t>Model Size: 84 MB</a:t>
            </a:r>
            <a:endParaRPr sz="1200">
              <a:solidFill>
                <a:schemeClr val="dk1"/>
              </a:solidFill>
              <a:latin typeface="Calibri"/>
              <a:ea typeface="Calibri"/>
              <a:cs typeface="Calibri"/>
              <a:sym typeface="Calibri"/>
            </a:endParaRPr>
          </a:p>
          <a:p>
            <a:pPr>
              <a:buClr>
                <a:schemeClr val="dk1"/>
              </a:buClr>
              <a:buSzPts val="1100"/>
            </a:pPr>
            <a:r>
              <a:rPr lang="en-IN" sz="1200">
                <a:solidFill>
                  <a:schemeClr val="dk1"/>
                </a:solidFill>
                <a:latin typeface="Calibri"/>
                <a:ea typeface="Calibri"/>
                <a:cs typeface="Calibri"/>
                <a:sym typeface="Calibri"/>
              </a:rPr>
              <a:t>Total params: 10,706,209</a:t>
            </a:r>
            <a:endParaRPr sz="1200">
              <a:solidFill>
                <a:schemeClr val="dk1"/>
              </a:solidFill>
              <a:latin typeface="Calibri"/>
              <a:ea typeface="Calibri"/>
              <a:cs typeface="Calibri"/>
              <a:sym typeface="Calibri"/>
            </a:endParaRPr>
          </a:p>
          <a:p>
            <a:pPr>
              <a:buClr>
                <a:schemeClr val="dk1"/>
              </a:buClr>
              <a:buSzPts val="1100"/>
            </a:pPr>
            <a:r>
              <a:rPr lang="en-IN" sz="1200">
                <a:solidFill>
                  <a:schemeClr val="dk1"/>
                </a:solidFill>
                <a:latin typeface="Calibri"/>
                <a:ea typeface="Calibri"/>
                <a:cs typeface="Calibri"/>
                <a:sym typeface="Calibri"/>
              </a:rPr>
              <a:t>Trainable params: 3,668,705</a:t>
            </a:r>
            <a:endParaRPr sz="1200">
              <a:solidFill>
                <a:schemeClr val="dk1"/>
              </a:solidFill>
              <a:latin typeface="Calibri"/>
              <a:ea typeface="Calibri"/>
              <a:cs typeface="Calibri"/>
              <a:sym typeface="Calibri"/>
            </a:endParaRPr>
          </a:p>
          <a:p>
            <a:pPr lvl="1"/>
            <a:r>
              <a:rPr lang="en-IN" sz="1200" b="1">
                <a:solidFill>
                  <a:schemeClr val="dk1"/>
                </a:solidFill>
                <a:latin typeface="Calibri"/>
                <a:ea typeface="Calibri"/>
                <a:cs typeface="Calibri"/>
                <a:sym typeface="Calibri"/>
              </a:rPr>
              <a:t>Training Loss</a:t>
            </a:r>
            <a:r>
              <a:rPr lang="en-IN" sz="1200">
                <a:solidFill>
                  <a:schemeClr val="dk1"/>
                </a:solidFill>
                <a:latin typeface="Calibri"/>
                <a:ea typeface="Calibri"/>
                <a:cs typeface="Calibri"/>
                <a:sym typeface="Calibri"/>
              </a:rPr>
              <a:t>: 0.180</a:t>
            </a:r>
            <a:endParaRPr sz="1200">
              <a:solidFill>
                <a:schemeClr val="dk1"/>
              </a:solidFill>
              <a:latin typeface="Calibri"/>
              <a:ea typeface="Calibri"/>
              <a:cs typeface="Calibri"/>
              <a:sym typeface="Calibri"/>
            </a:endParaRPr>
          </a:p>
          <a:p>
            <a:endParaRPr sz="2250">
              <a:solidFill>
                <a:schemeClr val="dk1"/>
              </a:solidFill>
              <a:latin typeface="Calibri"/>
              <a:ea typeface="Calibri"/>
              <a:cs typeface="Calibri"/>
              <a:sym typeface="Calibri"/>
            </a:endParaRPr>
          </a:p>
        </p:txBody>
      </p:sp>
      <p:sp>
        <p:nvSpPr>
          <p:cNvPr id="265" name="Google Shape;265;p1"/>
          <p:cNvSpPr txBox="1"/>
          <p:nvPr/>
        </p:nvSpPr>
        <p:spPr>
          <a:xfrm>
            <a:off x="396881" y="3299231"/>
            <a:ext cx="1936575" cy="555075"/>
          </a:xfrm>
          <a:prstGeom prst="rect">
            <a:avLst/>
          </a:prstGeom>
          <a:noFill/>
          <a:ln>
            <a:noFill/>
          </a:ln>
        </p:spPr>
        <p:txBody>
          <a:bodyPr spcFirstLastPara="1" wrap="square" lIns="68569" tIns="68569" rIns="68569" bIns="68569" anchor="t" anchorCtr="0">
            <a:noAutofit/>
          </a:bodyPr>
          <a:lstStyle/>
          <a:p>
            <a:r>
              <a:rPr lang="en-IN" sz="1425">
                <a:solidFill>
                  <a:schemeClr val="dk1"/>
                </a:solidFill>
                <a:latin typeface="Calibri"/>
                <a:ea typeface="Calibri"/>
                <a:cs typeface="Calibri"/>
                <a:sym typeface="Calibri"/>
              </a:rPr>
              <a:t>Original RGB image</a:t>
            </a:r>
            <a:endParaRPr sz="2475">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g2b26cfaf233_4_0"/>
          <p:cNvSpPr/>
          <p:nvPr/>
        </p:nvSpPr>
        <p:spPr>
          <a:xfrm>
            <a:off x="125446" y="525309"/>
            <a:ext cx="8880300" cy="693000"/>
          </a:xfrm>
          <a:prstGeom prst="rect">
            <a:avLst/>
          </a:prstGeom>
          <a:solidFill>
            <a:srgbClr val="3F3F3F"/>
          </a:solidFill>
          <a:ln>
            <a:noFill/>
          </a:ln>
          <a:effectLst>
            <a:outerShdw blurRad="50800" dist="38100" dir="8100000" algn="tr" rotWithShape="0">
              <a:srgbClr val="000000">
                <a:alpha val="40000"/>
              </a:srgbClr>
            </a:outerShdw>
          </a:effectLst>
        </p:spPr>
        <p:txBody>
          <a:bodyPr spcFirstLastPara="1" wrap="square" lIns="68569" tIns="34275" rIns="68569" bIns="34275" anchor="ctr" anchorCtr="0">
            <a:noAutofit/>
          </a:bodyPr>
          <a:lstStyle/>
          <a:p>
            <a:pPr algn="ctr"/>
            <a:endParaRPr sz="1350">
              <a:solidFill>
                <a:schemeClr val="lt1"/>
              </a:solidFill>
            </a:endParaRPr>
          </a:p>
        </p:txBody>
      </p:sp>
      <p:sp>
        <p:nvSpPr>
          <p:cNvPr id="271" name="Google Shape;271;g2b26cfaf233_4_0"/>
          <p:cNvSpPr/>
          <p:nvPr/>
        </p:nvSpPr>
        <p:spPr>
          <a:xfrm>
            <a:off x="1" y="78784"/>
            <a:ext cx="126900" cy="361800"/>
          </a:xfrm>
          <a:prstGeom prst="rect">
            <a:avLst/>
          </a:prstGeom>
          <a:solidFill>
            <a:srgbClr val="0E4094"/>
          </a:solidFill>
          <a:ln>
            <a:noFill/>
          </a:ln>
        </p:spPr>
        <p:txBody>
          <a:bodyPr spcFirstLastPara="1" wrap="square" lIns="68569" tIns="34275" rIns="68569" bIns="34275" anchor="ctr" anchorCtr="0">
            <a:noAutofit/>
          </a:bodyPr>
          <a:lstStyle/>
          <a:p>
            <a:pPr algn="ctr"/>
            <a:endParaRPr sz="1350">
              <a:solidFill>
                <a:schemeClr val="lt1"/>
              </a:solidFill>
            </a:endParaRPr>
          </a:p>
        </p:txBody>
      </p:sp>
      <p:sp>
        <p:nvSpPr>
          <p:cNvPr id="272" name="Google Shape;272;g2b26cfaf233_4_0"/>
          <p:cNvSpPr txBox="1"/>
          <p:nvPr/>
        </p:nvSpPr>
        <p:spPr>
          <a:xfrm>
            <a:off x="286423" y="109740"/>
            <a:ext cx="7517475" cy="300052"/>
          </a:xfrm>
          <a:prstGeom prst="rect">
            <a:avLst/>
          </a:prstGeom>
          <a:noFill/>
          <a:ln>
            <a:noFill/>
          </a:ln>
        </p:spPr>
        <p:txBody>
          <a:bodyPr spcFirstLastPara="1" wrap="square" lIns="68569" tIns="34275" rIns="68569" bIns="34275" anchor="ctr" anchorCtr="0">
            <a:spAutoFit/>
          </a:bodyPr>
          <a:lstStyle/>
          <a:p>
            <a:endParaRPr sz="1500">
              <a:solidFill>
                <a:srgbClr val="7F7F7F"/>
              </a:solidFill>
            </a:endParaRPr>
          </a:p>
        </p:txBody>
      </p:sp>
      <p:sp>
        <p:nvSpPr>
          <p:cNvPr id="273" name="Google Shape;273;g2b26cfaf233_4_0"/>
          <p:cNvSpPr/>
          <p:nvPr/>
        </p:nvSpPr>
        <p:spPr>
          <a:xfrm>
            <a:off x="178475" y="78784"/>
            <a:ext cx="56475" cy="361800"/>
          </a:xfrm>
          <a:prstGeom prst="rect">
            <a:avLst/>
          </a:prstGeom>
          <a:solidFill>
            <a:srgbClr val="BFBFBF"/>
          </a:solidFill>
          <a:ln>
            <a:noFill/>
          </a:ln>
        </p:spPr>
        <p:txBody>
          <a:bodyPr spcFirstLastPara="1" wrap="square" lIns="68569" tIns="34275" rIns="68569" bIns="34275" anchor="ctr" anchorCtr="0">
            <a:noAutofit/>
          </a:bodyPr>
          <a:lstStyle/>
          <a:p>
            <a:pPr algn="ctr"/>
            <a:endParaRPr sz="1350">
              <a:solidFill>
                <a:schemeClr val="lt1"/>
              </a:solidFill>
            </a:endParaRPr>
          </a:p>
        </p:txBody>
      </p:sp>
      <p:sp>
        <p:nvSpPr>
          <p:cNvPr id="274" name="Google Shape;274;g2b26cfaf233_4_0"/>
          <p:cNvSpPr/>
          <p:nvPr/>
        </p:nvSpPr>
        <p:spPr>
          <a:xfrm>
            <a:off x="129825" y="536738"/>
            <a:ext cx="8462925" cy="555075"/>
          </a:xfrm>
          <a:prstGeom prst="rect">
            <a:avLst/>
          </a:prstGeom>
          <a:noFill/>
          <a:ln>
            <a:noFill/>
          </a:ln>
        </p:spPr>
        <p:txBody>
          <a:bodyPr spcFirstLastPara="1" wrap="square" lIns="68569" tIns="34275" rIns="68569" bIns="34275" anchor="t" anchorCtr="0">
            <a:noAutofit/>
          </a:bodyPr>
          <a:lstStyle/>
          <a:p>
            <a:pPr algn="ctr"/>
            <a:r>
              <a:rPr lang="en-IN" sz="2625" b="1">
                <a:solidFill>
                  <a:schemeClr val="lt1"/>
                </a:solidFill>
                <a:highlight>
                  <a:srgbClr val="3F3F3F"/>
                </a:highlight>
                <a:latin typeface="Calibri"/>
                <a:ea typeface="Calibri"/>
                <a:cs typeface="Calibri"/>
                <a:sym typeface="Calibri"/>
              </a:rPr>
              <a:t>PROGRESS IN DEPTH MAP PREDICTION</a:t>
            </a:r>
            <a:endParaRPr sz="2625" b="1">
              <a:solidFill>
                <a:schemeClr val="lt1"/>
              </a:solidFill>
              <a:highlight>
                <a:srgbClr val="3F3F3F"/>
              </a:highlight>
              <a:latin typeface="Calibri"/>
              <a:ea typeface="Calibri"/>
              <a:cs typeface="Calibri"/>
              <a:sym typeface="Calibri"/>
            </a:endParaRPr>
          </a:p>
        </p:txBody>
      </p:sp>
      <p:sp>
        <p:nvSpPr>
          <p:cNvPr id="275" name="Google Shape;275;g2b26cfaf233_4_0"/>
          <p:cNvSpPr/>
          <p:nvPr/>
        </p:nvSpPr>
        <p:spPr>
          <a:xfrm>
            <a:off x="1380413" y="536738"/>
            <a:ext cx="3125475" cy="361800"/>
          </a:xfrm>
          <a:prstGeom prst="rect">
            <a:avLst/>
          </a:prstGeom>
          <a:noFill/>
          <a:ln>
            <a:noFill/>
          </a:ln>
        </p:spPr>
        <p:txBody>
          <a:bodyPr spcFirstLastPara="1" wrap="square" lIns="68569" tIns="34275" rIns="68569" bIns="34275" anchor="t" anchorCtr="0">
            <a:noAutofit/>
          </a:bodyPr>
          <a:lstStyle/>
          <a:p>
            <a:endParaRPr sz="900">
              <a:solidFill>
                <a:schemeClr val="lt1"/>
              </a:solidFill>
            </a:endParaRPr>
          </a:p>
        </p:txBody>
      </p:sp>
      <p:sp>
        <p:nvSpPr>
          <p:cNvPr id="277" name="Google Shape;277;g2b26cfaf233_4_0"/>
          <p:cNvSpPr/>
          <p:nvPr/>
        </p:nvSpPr>
        <p:spPr>
          <a:xfrm>
            <a:off x="125438" y="1381406"/>
            <a:ext cx="8771850" cy="3570750"/>
          </a:xfrm>
          <a:prstGeom prst="rect">
            <a:avLst/>
          </a:prstGeom>
          <a:solidFill>
            <a:srgbClr val="D8D8D8"/>
          </a:solidFill>
          <a:ln>
            <a:noFill/>
          </a:ln>
          <a:effectLst>
            <a:outerShdw blurRad="50800" dist="38100" dir="8100000" algn="tr" rotWithShape="0">
              <a:srgbClr val="000000">
                <a:alpha val="40000"/>
              </a:srgbClr>
            </a:outerShdw>
          </a:effectLst>
        </p:spPr>
        <p:txBody>
          <a:bodyPr spcFirstLastPara="1" wrap="square" lIns="68569" tIns="34275" rIns="68569" bIns="34275" anchor="ctr" anchorCtr="0">
            <a:noAutofit/>
          </a:bodyPr>
          <a:lstStyle/>
          <a:p>
            <a:pPr lvl="1"/>
            <a:endParaRPr sz="1050"/>
          </a:p>
          <a:p>
            <a:pPr lvl="1"/>
            <a:endParaRPr sz="1050"/>
          </a:p>
          <a:p>
            <a:pPr lvl="1"/>
            <a:endParaRPr sz="1050"/>
          </a:p>
          <a:p>
            <a:pPr lvl="1"/>
            <a:endParaRPr sz="1050"/>
          </a:p>
          <a:p>
            <a:pPr lvl="1"/>
            <a:endParaRPr sz="1050"/>
          </a:p>
          <a:p>
            <a:pPr lvl="1"/>
            <a:endParaRPr sz="1050"/>
          </a:p>
          <a:p>
            <a:pPr lvl="1"/>
            <a:endParaRPr sz="1050"/>
          </a:p>
          <a:p>
            <a:pPr lvl="1"/>
            <a:endParaRPr sz="1050"/>
          </a:p>
          <a:p>
            <a:pPr lvl="1"/>
            <a:endParaRPr sz="1050"/>
          </a:p>
          <a:p>
            <a:pPr lvl="1"/>
            <a:endParaRPr sz="1050"/>
          </a:p>
          <a:p>
            <a:pPr lvl="1"/>
            <a:endParaRPr sz="1050"/>
          </a:p>
          <a:p>
            <a:pPr lvl="1"/>
            <a:endParaRPr sz="1050"/>
          </a:p>
        </p:txBody>
      </p:sp>
      <p:sp>
        <p:nvSpPr>
          <p:cNvPr id="278" name="Google Shape;278;g2b26cfaf233_4_0"/>
          <p:cNvSpPr txBox="1"/>
          <p:nvPr/>
        </p:nvSpPr>
        <p:spPr>
          <a:xfrm>
            <a:off x="7530084" y="4866898"/>
            <a:ext cx="1613925" cy="276969"/>
          </a:xfrm>
          <a:prstGeom prst="rect">
            <a:avLst/>
          </a:prstGeom>
          <a:noFill/>
          <a:ln>
            <a:noFill/>
          </a:ln>
        </p:spPr>
        <p:txBody>
          <a:bodyPr spcFirstLastPara="1" wrap="square" lIns="68569" tIns="34275" rIns="68569" bIns="34275" anchor="ctr" anchorCtr="0">
            <a:spAutoFit/>
          </a:bodyPr>
          <a:lstStyle/>
          <a:p>
            <a:endParaRPr sz="1350">
              <a:solidFill>
                <a:srgbClr val="7F7F7F"/>
              </a:solidFill>
            </a:endParaRPr>
          </a:p>
        </p:txBody>
      </p:sp>
      <p:sp>
        <p:nvSpPr>
          <p:cNvPr id="279" name="Google Shape;279;g2b26cfaf233_4_0"/>
          <p:cNvSpPr txBox="1"/>
          <p:nvPr/>
        </p:nvSpPr>
        <p:spPr>
          <a:xfrm>
            <a:off x="263156" y="1504988"/>
            <a:ext cx="8462925" cy="2066175"/>
          </a:xfrm>
          <a:prstGeom prst="rect">
            <a:avLst/>
          </a:prstGeom>
          <a:noFill/>
          <a:ln>
            <a:noFill/>
          </a:ln>
        </p:spPr>
        <p:txBody>
          <a:bodyPr spcFirstLastPara="1" wrap="square" lIns="68569" tIns="68569" rIns="68569" bIns="68569" anchor="t" anchorCtr="0">
            <a:noAutofit/>
          </a:bodyPr>
          <a:lstStyle/>
          <a:p>
            <a:endParaRPr sz="1425">
              <a:solidFill>
                <a:schemeClr val="dk1"/>
              </a:solidFill>
              <a:latin typeface="Calibri"/>
              <a:ea typeface="Calibri"/>
              <a:cs typeface="Calibri"/>
              <a:sym typeface="Calibri"/>
            </a:endParaRPr>
          </a:p>
        </p:txBody>
      </p:sp>
      <p:pic>
        <p:nvPicPr>
          <p:cNvPr id="280" name="Google Shape;280;g2b26cfaf233_4_0"/>
          <p:cNvPicPr preferRelativeResize="0"/>
          <p:nvPr/>
        </p:nvPicPr>
        <p:blipFill rotWithShape="1">
          <a:blip r:embed="rId3">
            <a:alphaModFix/>
          </a:blip>
          <a:srcRect l="2404" t="2285" r="2175" b="2504"/>
          <a:stretch/>
        </p:blipFill>
        <p:spPr>
          <a:xfrm>
            <a:off x="5876944" y="1504988"/>
            <a:ext cx="2245163" cy="1681082"/>
          </a:xfrm>
          <a:prstGeom prst="rect">
            <a:avLst/>
          </a:prstGeom>
          <a:noFill/>
          <a:ln>
            <a:noFill/>
          </a:ln>
        </p:spPr>
      </p:pic>
      <p:pic>
        <p:nvPicPr>
          <p:cNvPr id="281" name="Google Shape;281;g2b26cfaf233_4_0"/>
          <p:cNvPicPr preferRelativeResize="0"/>
          <p:nvPr/>
        </p:nvPicPr>
        <p:blipFill rotWithShape="1">
          <a:blip r:embed="rId4">
            <a:alphaModFix/>
          </a:blip>
          <a:srcRect l="2462" t="2687" r="2099" b="2687"/>
          <a:stretch/>
        </p:blipFill>
        <p:spPr>
          <a:xfrm>
            <a:off x="5876945" y="3230691"/>
            <a:ext cx="2245156" cy="1591594"/>
          </a:xfrm>
          <a:prstGeom prst="rect">
            <a:avLst/>
          </a:prstGeom>
          <a:noFill/>
          <a:ln>
            <a:noFill/>
          </a:ln>
        </p:spPr>
      </p:pic>
      <p:sp>
        <p:nvSpPr>
          <p:cNvPr id="282" name="Google Shape;282;g2b26cfaf233_4_0"/>
          <p:cNvSpPr txBox="1"/>
          <p:nvPr/>
        </p:nvSpPr>
        <p:spPr>
          <a:xfrm>
            <a:off x="317531" y="1559363"/>
            <a:ext cx="5197950" cy="3099150"/>
          </a:xfrm>
          <a:prstGeom prst="rect">
            <a:avLst/>
          </a:prstGeom>
          <a:noFill/>
          <a:ln>
            <a:noFill/>
          </a:ln>
        </p:spPr>
        <p:txBody>
          <a:bodyPr spcFirstLastPara="1" wrap="square" lIns="68569" tIns="68569" rIns="68569" bIns="68569" anchor="t" anchorCtr="0">
            <a:noAutofit/>
          </a:bodyPr>
          <a:lstStyle/>
          <a:p>
            <a:r>
              <a:rPr lang="en-IN" sz="1425">
                <a:solidFill>
                  <a:schemeClr val="dk1"/>
                </a:solidFill>
                <a:latin typeface="Calibri"/>
                <a:ea typeface="Calibri"/>
                <a:cs typeface="Calibri"/>
                <a:sym typeface="Calibri"/>
              </a:rPr>
              <a:t>Results were being compromised as the size of model built on Densenet121 was decreased. Other alternatives were explored.</a:t>
            </a:r>
            <a:endParaRPr sz="1425">
              <a:solidFill>
                <a:schemeClr val="dk1"/>
              </a:solidFill>
              <a:latin typeface="Calibri"/>
              <a:ea typeface="Calibri"/>
              <a:cs typeface="Calibri"/>
              <a:sym typeface="Calibri"/>
            </a:endParaRPr>
          </a:p>
          <a:p>
            <a:endParaRPr sz="1425">
              <a:solidFill>
                <a:schemeClr val="dk1"/>
              </a:solidFill>
              <a:latin typeface="Calibri"/>
              <a:ea typeface="Calibri"/>
              <a:cs typeface="Calibri"/>
              <a:sym typeface="Calibri"/>
            </a:endParaRPr>
          </a:p>
          <a:p>
            <a:r>
              <a:rPr lang="en-IN" sz="1425">
                <a:solidFill>
                  <a:schemeClr val="dk1"/>
                </a:solidFill>
                <a:latin typeface="Calibri"/>
                <a:ea typeface="Calibri"/>
                <a:cs typeface="Calibri"/>
                <a:sym typeface="Calibri"/>
              </a:rPr>
              <a:t>Depth Map Prediction based on ResNet-50 model:</a:t>
            </a:r>
            <a:endParaRPr sz="1425">
              <a:solidFill>
                <a:schemeClr val="dk1"/>
              </a:solidFill>
              <a:latin typeface="Calibri"/>
              <a:ea typeface="Calibri"/>
              <a:cs typeface="Calibri"/>
              <a:sym typeface="Calibri"/>
            </a:endParaRPr>
          </a:p>
          <a:p>
            <a:pPr marL="342900" indent="-261938">
              <a:buClr>
                <a:schemeClr val="dk1"/>
              </a:buClr>
              <a:buSzPts val="1900"/>
              <a:buFont typeface="Calibri"/>
              <a:buChar char="●"/>
            </a:pPr>
            <a:r>
              <a:rPr lang="en-IN" sz="1425">
                <a:solidFill>
                  <a:schemeClr val="dk1"/>
                </a:solidFill>
                <a:latin typeface="Calibri"/>
                <a:ea typeface="Calibri"/>
                <a:cs typeface="Calibri"/>
                <a:sym typeface="Calibri"/>
              </a:rPr>
              <a:t>Built on a Resnet-50 backbone model with additional convolutional networks.</a:t>
            </a:r>
            <a:endParaRPr sz="1425">
              <a:solidFill>
                <a:schemeClr val="dk1"/>
              </a:solidFill>
              <a:latin typeface="Calibri"/>
              <a:ea typeface="Calibri"/>
              <a:cs typeface="Calibri"/>
              <a:sym typeface="Calibri"/>
            </a:endParaRPr>
          </a:p>
          <a:p>
            <a:pPr marL="342900" indent="-261938">
              <a:buClr>
                <a:schemeClr val="dk1"/>
              </a:buClr>
              <a:buSzPts val="1900"/>
              <a:buFont typeface="Calibri"/>
              <a:buChar char="●"/>
            </a:pPr>
            <a:r>
              <a:rPr lang="en-IN" sz="1425">
                <a:solidFill>
                  <a:schemeClr val="dk1"/>
                </a:solidFill>
                <a:latin typeface="Calibri"/>
                <a:ea typeface="Calibri"/>
                <a:cs typeface="Calibri"/>
                <a:sym typeface="Calibri"/>
              </a:rPr>
              <a:t>File size: 81.7MB</a:t>
            </a:r>
            <a:endParaRPr sz="1425">
              <a:solidFill>
                <a:schemeClr val="dk1"/>
              </a:solidFill>
              <a:latin typeface="Calibri"/>
              <a:ea typeface="Calibri"/>
              <a:cs typeface="Calibri"/>
              <a:sym typeface="Calibri"/>
            </a:endParaRPr>
          </a:p>
          <a:p>
            <a:pPr marL="342900" indent="-261938">
              <a:buClr>
                <a:schemeClr val="dk1"/>
              </a:buClr>
              <a:buSzPts val="1900"/>
              <a:buFont typeface="Calibri"/>
              <a:buChar char="●"/>
            </a:pPr>
            <a:r>
              <a:rPr lang="en-IN" sz="1425">
                <a:solidFill>
                  <a:schemeClr val="dk1"/>
                </a:solidFill>
                <a:latin typeface="Calibri"/>
                <a:ea typeface="Calibri"/>
                <a:cs typeface="Calibri"/>
                <a:sym typeface="Calibri"/>
              </a:rPr>
              <a:t>The paper referred evaluates performance of various other models such as Resnet-101, Densenet169, Resnext-101 and they were trained on various datasets. Resnet-50 was found to be the optimal choice for our case.</a:t>
            </a:r>
            <a:endParaRPr sz="1425">
              <a:solidFill>
                <a:schemeClr val="dk1"/>
              </a:solidFill>
              <a:latin typeface="Calibri"/>
              <a:ea typeface="Calibri"/>
              <a:cs typeface="Calibri"/>
              <a:sym typeface="Calibri"/>
            </a:endParaRPr>
          </a:p>
          <a:p>
            <a:pPr marL="342900"/>
            <a:r>
              <a:rPr lang="en-IN" sz="1425" u="sng">
                <a:solidFill>
                  <a:schemeClr val="hlink"/>
                </a:solidFill>
                <a:latin typeface="Calibri"/>
                <a:ea typeface="Calibri"/>
                <a:cs typeface="Calibri"/>
                <a:sym typeface="Calibri"/>
                <a:hlinkClick r:id="rId5"/>
              </a:rPr>
              <a:t>https://arxiv.org/pdf/1907.01341v3.pdf</a:t>
            </a:r>
            <a:endParaRPr sz="1425">
              <a:solidFill>
                <a:schemeClr val="dk1"/>
              </a:solidFill>
              <a:latin typeface="Calibri"/>
              <a:ea typeface="Calibri"/>
              <a:cs typeface="Calibri"/>
              <a:sym typeface="Calibri"/>
            </a:endParaRPr>
          </a:p>
          <a:p>
            <a:pPr marL="342900"/>
            <a:endParaRPr sz="1425">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9"/>
          <p:cNvSpPr/>
          <p:nvPr/>
        </p:nvSpPr>
        <p:spPr>
          <a:xfrm>
            <a:off x="1" y="78784"/>
            <a:ext cx="126900" cy="361800"/>
          </a:xfrm>
          <a:prstGeom prst="rect">
            <a:avLst/>
          </a:prstGeom>
          <a:solidFill>
            <a:srgbClr val="0E4094"/>
          </a:solidFill>
          <a:ln>
            <a:noFill/>
          </a:ln>
        </p:spPr>
        <p:txBody>
          <a:bodyPr spcFirstLastPara="1" wrap="square" lIns="68569" tIns="34275" rIns="68569" bIns="34275" anchor="ctr" anchorCtr="0">
            <a:noAutofit/>
          </a:bodyPr>
          <a:lstStyle/>
          <a:p>
            <a:pPr algn="ctr"/>
            <a:endParaRPr sz="1350">
              <a:solidFill>
                <a:schemeClr val="lt1"/>
              </a:solidFill>
            </a:endParaRPr>
          </a:p>
        </p:txBody>
      </p:sp>
      <p:sp>
        <p:nvSpPr>
          <p:cNvPr id="168" name="Google Shape;168;p19"/>
          <p:cNvSpPr txBox="1"/>
          <p:nvPr/>
        </p:nvSpPr>
        <p:spPr>
          <a:xfrm>
            <a:off x="286424" y="40542"/>
            <a:ext cx="7051725" cy="438551"/>
          </a:xfrm>
          <a:prstGeom prst="rect">
            <a:avLst/>
          </a:prstGeom>
          <a:noFill/>
          <a:ln>
            <a:noFill/>
          </a:ln>
        </p:spPr>
        <p:txBody>
          <a:bodyPr spcFirstLastPara="1" wrap="square" lIns="68569" tIns="34275" rIns="68569" bIns="34275" anchor="ctr" anchorCtr="0">
            <a:spAutoFit/>
          </a:bodyPr>
          <a:lstStyle/>
          <a:p>
            <a:r>
              <a:rPr lang="en-US" sz="2400" b="1">
                <a:solidFill>
                  <a:schemeClr val="dk1"/>
                </a:solidFill>
              </a:rPr>
              <a:t>Other Methods Tried</a:t>
            </a:r>
            <a:endParaRPr sz="2400" b="1">
              <a:solidFill>
                <a:schemeClr val="dk1"/>
              </a:solidFill>
            </a:endParaRPr>
          </a:p>
        </p:txBody>
      </p:sp>
      <p:sp>
        <p:nvSpPr>
          <p:cNvPr id="169" name="Google Shape;169;p19"/>
          <p:cNvSpPr/>
          <p:nvPr/>
        </p:nvSpPr>
        <p:spPr>
          <a:xfrm>
            <a:off x="178475" y="78784"/>
            <a:ext cx="56475" cy="361800"/>
          </a:xfrm>
          <a:prstGeom prst="rect">
            <a:avLst/>
          </a:prstGeom>
          <a:solidFill>
            <a:srgbClr val="BFBFBF"/>
          </a:solidFill>
          <a:ln>
            <a:noFill/>
          </a:ln>
        </p:spPr>
        <p:txBody>
          <a:bodyPr spcFirstLastPara="1" wrap="square" lIns="68569" tIns="34275" rIns="68569" bIns="34275" anchor="ctr" anchorCtr="0">
            <a:noAutofit/>
          </a:bodyPr>
          <a:lstStyle/>
          <a:p>
            <a:pPr algn="ctr"/>
            <a:endParaRPr sz="1350">
              <a:solidFill>
                <a:schemeClr val="lt1"/>
              </a:solidFill>
            </a:endParaRPr>
          </a:p>
        </p:txBody>
      </p:sp>
      <p:sp>
        <p:nvSpPr>
          <p:cNvPr id="171" name="Google Shape;171;p19"/>
          <p:cNvSpPr txBox="1"/>
          <p:nvPr/>
        </p:nvSpPr>
        <p:spPr>
          <a:xfrm>
            <a:off x="1" y="604886"/>
            <a:ext cx="9144000" cy="207719"/>
          </a:xfrm>
          <a:prstGeom prst="rect">
            <a:avLst/>
          </a:prstGeom>
          <a:solidFill>
            <a:srgbClr val="F2F2F2"/>
          </a:solidFill>
          <a:ln>
            <a:noFill/>
          </a:ln>
          <a:effectLst>
            <a:outerShdw blurRad="50800" dist="38100" dir="5400000" algn="t" rotWithShape="0">
              <a:srgbClr val="000000">
                <a:alpha val="40000"/>
              </a:srgbClr>
            </a:outerShdw>
          </a:effectLst>
        </p:spPr>
        <p:txBody>
          <a:bodyPr spcFirstLastPara="1" wrap="square" lIns="68569" tIns="34275" rIns="68569" bIns="34275" anchor="t" anchorCtr="0">
            <a:spAutoFit/>
          </a:bodyPr>
          <a:lstStyle/>
          <a:p>
            <a:pPr algn="just"/>
            <a:endParaRPr sz="900">
              <a:solidFill>
                <a:srgbClr val="0E4094"/>
              </a:solidFill>
              <a:latin typeface="Calibri"/>
              <a:ea typeface="Calibri"/>
              <a:cs typeface="Calibri"/>
              <a:sym typeface="Calibri"/>
            </a:endParaRPr>
          </a:p>
        </p:txBody>
      </p:sp>
      <p:sp>
        <p:nvSpPr>
          <p:cNvPr id="172" name="Google Shape;172;p19"/>
          <p:cNvSpPr txBox="1"/>
          <p:nvPr/>
        </p:nvSpPr>
        <p:spPr>
          <a:xfrm>
            <a:off x="601355" y="908428"/>
            <a:ext cx="6064650" cy="276969"/>
          </a:xfrm>
          <a:prstGeom prst="rect">
            <a:avLst/>
          </a:prstGeom>
          <a:noFill/>
          <a:ln>
            <a:noFill/>
          </a:ln>
        </p:spPr>
        <p:txBody>
          <a:bodyPr spcFirstLastPara="1" wrap="square" lIns="68569" tIns="34275" rIns="68569" bIns="34275" anchor="t" anchorCtr="0">
            <a:spAutoFit/>
          </a:bodyPr>
          <a:lstStyle/>
          <a:p>
            <a:pPr marL="214313" indent="-128588">
              <a:buClr>
                <a:schemeClr val="dk1"/>
              </a:buClr>
              <a:buSzPts val="1800"/>
            </a:pPr>
            <a:endParaRPr sz="1350">
              <a:solidFill>
                <a:schemeClr val="dk1"/>
              </a:solidFill>
              <a:latin typeface="Calibri"/>
              <a:ea typeface="Calibri"/>
              <a:cs typeface="Calibri"/>
              <a:sym typeface="Calibri"/>
            </a:endParaRPr>
          </a:p>
        </p:txBody>
      </p:sp>
      <p:sp>
        <p:nvSpPr>
          <p:cNvPr id="173" name="Google Shape;173;p19"/>
          <p:cNvSpPr txBox="1"/>
          <p:nvPr/>
        </p:nvSpPr>
        <p:spPr>
          <a:xfrm>
            <a:off x="409989" y="1205119"/>
            <a:ext cx="8448300" cy="2977708"/>
          </a:xfrm>
          <a:prstGeom prst="rect">
            <a:avLst/>
          </a:prstGeom>
          <a:noFill/>
          <a:ln>
            <a:noFill/>
          </a:ln>
        </p:spPr>
        <p:txBody>
          <a:bodyPr spcFirstLastPara="1" wrap="square" lIns="68569" tIns="34275" rIns="68569" bIns="34275" anchor="t" anchorCtr="0">
            <a:spAutoFit/>
          </a:bodyPr>
          <a:lstStyle/>
          <a:p>
            <a:pPr marL="342900" indent="-271463">
              <a:buClr>
                <a:schemeClr val="dk1"/>
              </a:buClr>
              <a:buSzPts val="2100"/>
              <a:buFont typeface="Calibri"/>
              <a:buChar char="●"/>
            </a:pPr>
            <a:r>
              <a:rPr lang="en-US" sz="1575">
                <a:solidFill>
                  <a:schemeClr val="dk1"/>
                </a:solidFill>
                <a:latin typeface="Calibri"/>
                <a:ea typeface="Calibri"/>
                <a:cs typeface="Calibri"/>
                <a:sym typeface="Calibri"/>
              </a:rPr>
              <a:t>Depth Map was tried with other models like Densenet169 which was lighter but decreased the layers and results were not always accurate.</a:t>
            </a:r>
            <a:endParaRPr sz="1575">
              <a:solidFill>
                <a:schemeClr val="dk1"/>
              </a:solidFill>
              <a:latin typeface="Calibri"/>
              <a:ea typeface="Calibri"/>
              <a:cs typeface="Calibri"/>
              <a:sym typeface="Calibri"/>
            </a:endParaRPr>
          </a:p>
          <a:p>
            <a:pPr marL="342900"/>
            <a:endParaRPr sz="1575">
              <a:solidFill>
                <a:schemeClr val="dk1"/>
              </a:solidFill>
              <a:latin typeface="Calibri"/>
              <a:ea typeface="Calibri"/>
              <a:cs typeface="Calibri"/>
              <a:sym typeface="Calibri"/>
            </a:endParaRPr>
          </a:p>
          <a:p>
            <a:pPr marL="342900" indent="-271463">
              <a:buClr>
                <a:schemeClr val="dk1"/>
              </a:buClr>
              <a:buSzPts val="2100"/>
              <a:buFont typeface="Calibri"/>
              <a:buChar char="●"/>
            </a:pPr>
            <a:r>
              <a:rPr lang="en-US" sz="1575">
                <a:solidFill>
                  <a:schemeClr val="dk1"/>
                </a:solidFill>
                <a:latin typeface="Calibri"/>
                <a:ea typeface="Calibri"/>
                <a:cs typeface="Calibri"/>
                <a:sym typeface="Calibri"/>
              </a:rPr>
              <a:t>Tried to use the Unet architecture which again did not give the best results as compared to the Densenet 201 being used currently.</a:t>
            </a:r>
            <a:endParaRPr sz="1575">
              <a:solidFill>
                <a:schemeClr val="dk1"/>
              </a:solidFill>
              <a:latin typeface="Calibri"/>
              <a:ea typeface="Calibri"/>
              <a:cs typeface="Calibri"/>
              <a:sym typeface="Calibri"/>
            </a:endParaRPr>
          </a:p>
          <a:p>
            <a:pPr marL="342900"/>
            <a:endParaRPr sz="1575">
              <a:solidFill>
                <a:schemeClr val="dk1"/>
              </a:solidFill>
              <a:latin typeface="Calibri"/>
              <a:ea typeface="Calibri"/>
              <a:cs typeface="Calibri"/>
              <a:sym typeface="Calibri"/>
            </a:endParaRPr>
          </a:p>
          <a:p>
            <a:pPr marL="342900" indent="-271463">
              <a:buClr>
                <a:schemeClr val="dk1"/>
              </a:buClr>
              <a:buSzPts val="2100"/>
              <a:buFont typeface="Calibri"/>
              <a:buChar char="●"/>
            </a:pPr>
            <a:r>
              <a:rPr lang="en-US" sz="1575">
                <a:solidFill>
                  <a:schemeClr val="dk1"/>
                </a:solidFill>
                <a:latin typeface="Calibri"/>
                <a:ea typeface="Calibri"/>
                <a:cs typeface="Calibri"/>
                <a:sym typeface="Calibri"/>
              </a:rPr>
              <a:t>Implementation of a resnet 152 was done as well but it was found to take more time than densenet and also larger weight files were required.</a:t>
            </a:r>
            <a:endParaRPr sz="1575">
              <a:solidFill>
                <a:schemeClr val="dk1"/>
              </a:solidFill>
              <a:latin typeface="Calibri"/>
              <a:ea typeface="Calibri"/>
              <a:cs typeface="Calibri"/>
              <a:sym typeface="Calibri"/>
            </a:endParaRPr>
          </a:p>
          <a:p>
            <a:pPr marL="342900"/>
            <a:endParaRPr sz="1575">
              <a:solidFill>
                <a:schemeClr val="dk1"/>
              </a:solidFill>
              <a:latin typeface="Calibri"/>
              <a:ea typeface="Calibri"/>
              <a:cs typeface="Calibri"/>
              <a:sym typeface="Calibri"/>
            </a:endParaRPr>
          </a:p>
          <a:p>
            <a:pPr marL="342900" indent="-271463">
              <a:buClr>
                <a:schemeClr val="dk1"/>
              </a:buClr>
              <a:buSzPts val="2100"/>
              <a:buFont typeface="Calibri"/>
              <a:buChar char="●"/>
            </a:pPr>
            <a:r>
              <a:rPr lang="en-US" sz="1575">
                <a:solidFill>
                  <a:schemeClr val="dk1"/>
                </a:solidFill>
                <a:latin typeface="Calibri"/>
                <a:ea typeface="Calibri"/>
                <a:cs typeface="Calibri"/>
                <a:sym typeface="Calibri"/>
              </a:rPr>
              <a:t>Other architectures such as vgg were studied but pretrained weights of the same were not available and hence training has to be done on our own.</a:t>
            </a:r>
            <a:endParaRPr sz="1575">
              <a:solidFill>
                <a:schemeClr val="dk1"/>
              </a:solidFill>
              <a:latin typeface="Calibri"/>
              <a:ea typeface="Calibri"/>
              <a:cs typeface="Calibri"/>
              <a:sym typeface="Calibri"/>
            </a:endParaRPr>
          </a:p>
          <a:p>
            <a:endParaRPr sz="1575">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0"/>
          <p:cNvSpPr/>
          <p:nvPr/>
        </p:nvSpPr>
        <p:spPr>
          <a:xfrm>
            <a:off x="1" y="78784"/>
            <a:ext cx="126999" cy="361898"/>
          </a:xfrm>
          <a:prstGeom prst="rect">
            <a:avLst/>
          </a:prstGeom>
          <a:solidFill>
            <a:srgbClr val="0E4094"/>
          </a:solidFill>
          <a:ln>
            <a:noFill/>
          </a:ln>
        </p:spPr>
        <p:txBody>
          <a:bodyPr spcFirstLastPara="1" wrap="square" lIns="68569" tIns="34275" rIns="68569" bIns="34275" anchor="ctr" anchorCtr="0">
            <a:noAutofit/>
          </a:bodyPr>
          <a:lstStyle/>
          <a:p>
            <a:pPr algn="ctr"/>
            <a:endParaRPr sz="1350">
              <a:solidFill>
                <a:schemeClr val="lt1"/>
              </a:solidFill>
            </a:endParaRPr>
          </a:p>
        </p:txBody>
      </p:sp>
      <p:sp>
        <p:nvSpPr>
          <p:cNvPr id="179" name="Google Shape;179;p20"/>
          <p:cNvSpPr txBox="1"/>
          <p:nvPr/>
        </p:nvSpPr>
        <p:spPr>
          <a:xfrm>
            <a:off x="286423" y="40457"/>
            <a:ext cx="7051637" cy="438551"/>
          </a:xfrm>
          <a:prstGeom prst="rect">
            <a:avLst/>
          </a:prstGeom>
          <a:noFill/>
          <a:ln>
            <a:noFill/>
          </a:ln>
        </p:spPr>
        <p:txBody>
          <a:bodyPr spcFirstLastPara="1" wrap="square" lIns="68569" tIns="34275" rIns="68569" bIns="34275" anchor="ctr" anchorCtr="0">
            <a:spAutoFit/>
          </a:bodyPr>
          <a:lstStyle/>
          <a:p>
            <a:r>
              <a:rPr lang="en-US" sz="2400" b="1">
                <a:solidFill>
                  <a:schemeClr val="dk1"/>
                </a:solidFill>
              </a:rPr>
              <a:t>Current Progress – 3D reconstructed image</a:t>
            </a:r>
            <a:endParaRPr sz="1050"/>
          </a:p>
        </p:txBody>
      </p:sp>
      <p:sp>
        <p:nvSpPr>
          <p:cNvPr id="180" name="Google Shape;180;p20"/>
          <p:cNvSpPr/>
          <p:nvPr/>
        </p:nvSpPr>
        <p:spPr>
          <a:xfrm>
            <a:off x="178475" y="78784"/>
            <a:ext cx="56475" cy="361898"/>
          </a:xfrm>
          <a:prstGeom prst="rect">
            <a:avLst/>
          </a:prstGeom>
          <a:solidFill>
            <a:srgbClr val="BFBFBF"/>
          </a:solidFill>
          <a:ln>
            <a:noFill/>
          </a:ln>
        </p:spPr>
        <p:txBody>
          <a:bodyPr spcFirstLastPara="1" wrap="square" lIns="68569" tIns="34275" rIns="68569" bIns="34275" anchor="ctr" anchorCtr="0">
            <a:noAutofit/>
          </a:bodyPr>
          <a:lstStyle/>
          <a:p>
            <a:pPr algn="ctr"/>
            <a:endParaRPr sz="1350">
              <a:solidFill>
                <a:schemeClr val="lt1"/>
              </a:solidFill>
            </a:endParaRPr>
          </a:p>
        </p:txBody>
      </p:sp>
      <p:pic>
        <p:nvPicPr>
          <p:cNvPr id="182" name="Google Shape;182;p20"/>
          <p:cNvPicPr preferRelativeResize="0"/>
          <p:nvPr/>
        </p:nvPicPr>
        <p:blipFill rotWithShape="1">
          <a:blip r:embed="rId3">
            <a:alphaModFix/>
          </a:blip>
          <a:srcRect/>
          <a:stretch/>
        </p:blipFill>
        <p:spPr>
          <a:xfrm>
            <a:off x="440296" y="655760"/>
            <a:ext cx="3220571" cy="2138293"/>
          </a:xfrm>
          <a:prstGeom prst="rect">
            <a:avLst/>
          </a:prstGeom>
          <a:noFill/>
          <a:ln>
            <a:noFill/>
          </a:ln>
        </p:spPr>
      </p:pic>
      <p:pic>
        <p:nvPicPr>
          <p:cNvPr id="183" name="Google Shape;183;p20"/>
          <p:cNvPicPr preferRelativeResize="0"/>
          <p:nvPr/>
        </p:nvPicPr>
        <p:blipFill>
          <a:blip r:embed="rId4">
            <a:alphaModFix/>
          </a:blip>
          <a:stretch>
            <a:fillRect/>
          </a:stretch>
        </p:blipFill>
        <p:spPr>
          <a:xfrm>
            <a:off x="4783986" y="547707"/>
            <a:ext cx="3144394" cy="2070225"/>
          </a:xfrm>
          <a:prstGeom prst="rect">
            <a:avLst/>
          </a:prstGeom>
          <a:noFill/>
          <a:ln>
            <a:noFill/>
          </a:ln>
        </p:spPr>
      </p:pic>
      <p:pic>
        <p:nvPicPr>
          <p:cNvPr id="184" name="Google Shape;184;p20"/>
          <p:cNvPicPr preferRelativeResize="0"/>
          <p:nvPr/>
        </p:nvPicPr>
        <p:blipFill>
          <a:blip r:embed="rId5">
            <a:alphaModFix/>
          </a:blip>
          <a:stretch>
            <a:fillRect/>
          </a:stretch>
        </p:blipFill>
        <p:spPr>
          <a:xfrm>
            <a:off x="509250" y="2970787"/>
            <a:ext cx="3298650" cy="1896488"/>
          </a:xfrm>
          <a:prstGeom prst="rect">
            <a:avLst/>
          </a:prstGeom>
          <a:noFill/>
          <a:ln>
            <a:noFill/>
          </a:ln>
        </p:spPr>
      </p:pic>
      <p:pic>
        <p:nvPicPr>
          <p:cNvPr id="185" name="Google Shape;185;p20"/>
          <p:cNvPicPr preferRelativeResize="0"/>
          <p:nvPr/>
        </p:nvPicPr>
        <p:blipFill>
          <a:blip r:embed="rId6">
            <a:alphaModFix/>
          </a:blip>
          <a:stretch>
            <a:fillRect/>
          </a:stretch>
        </p:blipFill>
        <p:spPr>
          <a:xfrm>
            <a:off x="4783988" y="2794049"/>
            <a:ext cx="3144394" cy="208845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1"/>
          <p:cNvSpPr/>
          <p:nvPr/>
        </p:nvSpPr>
        <p:spPr>
          <a:xfrm>
            <a:off x="1" y="78784"/>
            <a:ext cx="126900" cy="361800"/>
          </a:xfrm>
          <a:prstGeom prst="rect">
            <a:avLst/>
          </a:prstGeom>
          <a:solidFill>
            <a:srgbClr val="0E4094"/>
          </a:solidFill>
          <a:ln>
            <a:noFill/>
          </a:ln>
        </p:spPr>
        <p:txBody>
          <a:bodyPr spcFirstLastPara="1" wrap="square" lIns="68569" tIns="34275" rIns="68569" bIns="34275" anchor="ctr" anchorCtr="0">
            <a:noAutofit/>
          </a:bodyPr>
          <a:lstStyle/>
          <a:p>
            <a:pPr algn="ctr"/>
            <a:endParaRPr sz="1350">
              <a:solidFill>
                <a:schemeClr val="lt1"/>
              </a:solidFill>
            </a:endParaRPr>
          </a:p>
        </p:txBody>
      </p:sp>
      <p:sp>
        <p:nvSpPr>
          <p:cNvPr id="191" name="Google Shape;191;p21"/>
          <p:cNvSpPr txBox="1"/>
          <p:nvPr/>
        </p:nvSpPr>
        <p:spPr>
          <a:xfrm>
            <a:off x="286424" y="40542"/>
            <a:ext cx="7051725" cy="438551"/>
          </a:xfrm>
          <a:prstGeom prst="rect">
            <a:avLst/>
          </a:prstGeom>
          <a:noFill/>
          <a:ln>
            <a:noFill/>
          </a:ln>
        </p:spPr>
        <p:txBody>
          <a:bodyPr spcFirstLastPara="1" wrap="square" lIns="68569" tIns="34275" rIns="68569" bIns="34275" anchor="ctr" anchorCtr="0">
            <a:spAutoFit/>
          </a:bodyPr>
          <a:lstStyle/>
          <a:p>
            <a:r>
              <a:rPr lang="en-US" sz="2400" b="1">
                <a:solidFill>
                  <a:schemeClr val="dk1"/>
                </a:solidFill>
              </a:rPr>
              <a:t>Current Progress – 3D reconstructed image</a:t>
            </a:r>
            <a:endParaRPr sz="1050"/>
          </a:p>
        </p:txBody>
      </p:sp>
      <p:sp>
        <p:nvSpPr>
          <p:cNvPr id="192" name="Google Shape;192;p21"/>
          <p:cNvSpPr/>
          <p:nvPr/>
        </p:nvSpPr>
        <p:spPr>
          <a:xfrm>
            <a:off x="178475" y="78784"/>
            <a:ext cx="56475" cy="361800"/>
          </a:xfrm>
          <a:prstGeom prst="rect">
            <a:avLst/>
          </a:prstGeom>
          <a:solidFill>
            <a:srgbClr val="BFBFBF"/>
          </a:solidFill>
          <a:ln>
            <a:noFill/>
          </a:ln>
        </p:spPr>
        <p:txBody>
          <a:bodyPr spcFirstLastPara="1" wrap="square" lIns="68569" tIns="34275" rIns="68569" bIns="34275" anchor="ctr" anchorCtr="0">
            <a:noAutofit/>
          </a:bodyPr>
          <a:lstStyle/>
          <a:p>
            <a:pPr algn="ctr"/>
            <a:endParaRPr sz="1350">
              <a:solidFill>
                <a:schemeClr val="lt1"/>
              </a:solidFill>
            </a:endParaRPr>
          </a:p>
        </p:txBody>
      </p:sp>
      <p:pic>
        <p:nvPicPr>
          <p:cNvPr id="194" name="Google Shape;194;p21"/>
          <p:cNvPicPr preferRelativeResize="0"/>
          <p:nvPr/>
        </p:nvPicPr>
        <p:blipFill>
          <a:blip r:embed="rId3">
            <a:alphaModFix/>
          </a:blip>
          <a:stretch>
            <a:fillRect/>
          </a:stretch>
        </p:blipFill>
        <p:spPr>
          <a:xfrm>
            <a:off x="0" y="1516425"/>
            <a:ext cx="4177011" cy="2276645"/>
          </a:xfrm>
          <a:prstGeom prst="rect">
            <a:avLst/>
          </a:prstGeom>
          <a:noFill/>
          <a:ln>
            <a:noFill/>
          </a:ln>
        </p:spPr>
      </p:pic>
      <p:pic>
        <p:nvPicPr>
          <p:cNvPr id="195" name="Google Shape;195;p21"/>
          <p:cNvPicPr preferRelativeResize="0"/>
          <p:nvPr/>
        </p:nvPicPr>
        <p:blipFill>
          <a:blip r:embed="rId4">
            <a:alphaModFix/>
          </a:blip>
          <a:stretch>
            <a:fillRect/>
          </a:stretch>
        </p:blipFill>
        <p:spPr>
          <a:xfrm>
            <a:off x="4741856" y="1216136"/>
            <a:ext cx="3795188" cy="2877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2"/>
          <p:cNvSpPr/>
          <p:nvPr/>
        </p:nvSpPr>
        <p:spPr>
          <a:xfrm>
            <a:off x="1" y="78784"/>
            <a:ext cx="126900" cy="361800"/>
          </a:xfrm>
          <a:prstGeom prst="rect">
            <a:avLst/>
          </a:prstGeom>
          <a:solidFill>
            <a:srgbClr val="0E4094"/>
          </a:solidFill>
          <a:ln>
            <a:noFill/>
          </a:ln>
        </p:spPr>
        <p:txBody>
          <a:bodyPr spcFirstLastPara="1" wrap="square" lIns="68569" tIns="34275" rIns="68569" bIns="34275" anchor="ctr" anchorCtr="0">
            <a:noAutofit/>
          </a:bodyPr>
          <a:lstStyle/>
          <a:p>
            <a:pPr algn="ctr"/>
            <a:endParaRPr sz="1350">
              <a:solidFill>
                <a:schemeClr val="lt1"/>
              </a:solidFill>
            </a:endParaRPr>
          </a:p>
        </p:txBody>
      </p:sp>
      <p:sp>
        <p:nvSpPr>
          <p:cNvPr id="201" name="Google Shape;201;p22"/>
          <p:cNvSpPr txBox="1"/>
          <p:nvPr/>
        </p:nvSpPr>
        <p:spPr>
          <a:xfrm>
            <a:off x="286424" y="40542"/>
            <a:ext cx="7051725" cy="438551"/>
          </a:xfrm>
          <a:prstGeom prst="rect">
            <a:avLst/>
          </a:prstGeom>
          <a:noFill/>
          <a:ln>
            <a:noFill/>
          </a:ln>
        </p:spPr>
        <p:txBody>
          <a:bodyPr spcFirstLastPara="1" wrap="square" lIns="68569" tIns="34275" rIns="68569" bIns="34275" anchor="ctr" anchorCtr="0">
            <a:spAutoFit/>
          </a:bodyPr>
          <a:lstStyle/>
          <a:p>
            <a:r>
              <a:rPr lang="en-US" sz="2400" b="1">
                <a:solidFill>
                  <a:schemeClr val="dk1"/>
                </a:solidFill>
              </a:rPr>
              <a:t>Current Progress – 3D reconstructed image</a:t>
            </a:r>
            <a:endParaRPr sz="1050"/>
          </a:p>
        </p:txBody>
      </p:sp>
      <p:sp>
        <p:nvSpPr>
          <p:cNvPr id="202" name="Google Shape;202;p22"/>
          <p:cNvSpPr/>
          <p:nvPr/>
        </p:nvSpPr>
        <p:spPr>
          <a:xfrm>
            <a:off x="178475" y="78784"/>
            <a:ext cx="56475" cy="361800"/>
          </a:xfrm>
          <a:prstGeom prst="rect">
            <a:avLst/>
          </a:prstGeom>
          <a:solidFill>
            <a:srgbClr val="BFBFBF"/>
          </a:solidFill>
          <a:ln>
            <a:noFill/>
          </a:ln>
        </p:spPr>
        <p:txBody>
          <a:bodyPr spcFirstLastPara="1" wrap="square" lIns="68569" tIns="34275" rIns="68569" bIns="34275" anchor="ctr" anchorCtr="0">
            <a:noAutofit/>
          </a:bodyPr>
          <a:lstStyle/>
          <a:p>
            <a:pPr algn="ctr"/>
            <a:endParaRPr sz="1350">
              <a:solidFill>
                <a:schemeClr val="lt1"/>
              </a:solidFill>
            </a:endParaRPr>
          </a:p>
        </p:txBody>
      </p:sp>
      <p:pic>
        <p:nvPicPr>
          <p:cNvPr id="204" name="Google Shape;204;p22"/>
          <p:cNvPicPr preferRelativeResize="0"/>
          <p:nvPr/>
        </p:nvPicPr>
        <p:blipFill>
          <a:blip r:embed="rId3">
            <a:alphaModFix/>
          </a:blip>
          <a:stretch>
            <a:fillRect/>
          </a:stretch>
        </p:blipFill>
        <p:spPr>
          <a:xfrm>
            <a:off x="5044669" y="1275488"/>
            <a:ext cx="3258688" cy="2949975"/>
          </a:xfrm>
          <a:prstGeom prst="rect">
            <a:avLst/>
          </a:prstGeom>
          <a:noFill/>
          <a:ln>
            <a:noFill/>
          </a:ln>
        </p:spPr>
      </p:pic>
      <p:pic>
        <p:nvPicPr>
          <p:cNvPr id="205" name="Google Shape;205;p22"/>
          <p:cNvPicPr preferRelativeResize="0"/>
          <p:nvPr/>
        </p:nvPicPr>
        <p:blipFill>
          <a:blip r:embed="rId4">
            <a:alphaModFix/>
          </a:blip>
          <a:stretch>
            <a:fillRect/>
          </a:stretch>
        </p:blipFill>
        <p:spPr>
          <a:xfrm>
            <a:off x="531131" y="1176038"/>
            <a:ext cx="3049425" cy="3049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AEFB7B-A91D-4E05-F536-5C58CBD48FEA}"/>
              </a:ext>
            </a:extLst>
          </p:cNvPr>
          <p:cNvSpPr/>
          <p:nvPr/>
        </p:nvSpPr>
        <p:spPr>
          <a:xfrm>
            <a:off x="1" y="638913"/>
            <a:ext cx="3759200" cy="4504587"/>
          </a:xfrm>
          <a:prstGeom prst="rect">
            <a:avLst/>
          </a:prstGeom>
          <a:solidFill>
            <a:schemeClr val="tx1">
              <a:lumMod val="75000"/>
              <a:lumOff val="2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SamsungOne 600C" panose="020B0706030303020204" pitchFamily="34" charset="0"/>
              <a:ea typeface="SamsungOne 600C" panose="020B0706030303020204" pitchFamily="34" charset="0"/>
            </a:endParaRPr>
          </a:p>
        </p:txBody>
      </p:sp>
      <p:sp>
        <p:nvSpPr>
          <p:cNvPr id="5" name="Rectangle 4">
            <a:extLst>
              <a:ext uri="{FF2B5EF4-FFF2-40B4-BE49-F238E27FC236}">
                <a16:creationId xmlns:a16="http://schemas.microsoft.com/office/drawing/2014/main" id="{D322982D-C39F-DDE2-7EA9-F8E875D48875}"/>
              </a:ext>
            </a:extLst>
          </p:cNvPr>
          <p:cNvSpPr/>
          <p:nvPr/>
        </p:nvSpPr>
        <p:spPr>
          <a:xfrm>
            <a:off x="1" y="78784"/>
            <a:ext cx="126999" cy="361898"/>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SamsungOne 600C" panose="020B0706030303020204" pitchFamily="34" charset="0"/>
              <a:ea typeface="SamsungOne 600C" panose="020B0706030303020204" pitchFamily="34" charset="0"/>
            </a:endParaRPr>
          </a:p>
        </p:txBody>
      </p:sp>
      <p:sp>
        <p:nvSpPr>
          <p:cNvPr id="8" name="Rectangle 7">
            <a:extLst>
              <a:ext uri="{FF2B5EF4-FFF2-40B4-BE49-F238E27FC236}">
                <a16:creationId xmlns:a16="http://schemas.microsoft.com/office/drawing/2014/main" id="{61BCB949-0611-11C3-4CEF-7C8E5F364FA8}"/>
              </a:ext>
            </a:extLst>
          </p:cNvPr>
          <p:cNvSpPr/>
          <p:nvPr/>
        </p:nvSpPr>
        <p:spPr>
          <a:xfrm>
            <a:off x="178475" y="78784"/>
            <a:ext cx="56475" cy="36189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SamsungOne 600C" panose="020B0706030303020204" pitchFamily="34" charset="0"/>
              <a:ea typeface="SamsungOne 600C" panose="020B0706030303020204" pitchFamily="34" charset="0"/>
            </a:endParaRPr>
          </a:p>
        </p:txBody>
      </p:sp>
      <p:sp>
        <p:nvSpPr>
          <p:cNvPr id="15" name="TextBox 14">
            <a:extLst>
              <a:ext uri="{FF2B5EF4-FFF2-40B4-BE49-F238E27FC236}">
                <a16:creationId xmlns:a16="http://schemas.microsoft.com/office/drawing/2014/main" id="{EE18E41B-DAD2-6A47-FC54-29F788D49977}"/>
              </a:ext>
            </a:extLst>
          </p:cNvPr>
          <p:cNvSpPr txBox="1"/>
          <p:nvPr/>
        </p:nvSpPr>
        <p:spPr>
          <a:xfrm>
            <a:off x="286424" y="672690"/>
            <a:ext cx="3339426" cy="3600986"/>
          </a:xfrm>
          <a:prstGeom prst="rect">
            <a:avLst/>
          </a:prstGeom>
          <a:noFill/>
        </p:spPr>
        <p:txBody>
          <a:bodyPr wrap="square" lIns="68580" tIns="34290" rIns="68580" bIns="34290" rtlCol="0" anchor="t">
            <a:spAutoFit/>
          </a:bodyPr>
          <a:lstStyle/>
          <a:p>
            <a:r>
              <a:rPr lang="en-IN" sz="2000" b="1" dirty="0">
                <a:solidFill>
                  <a:srgbClr val="00B0F0"/>
                </a:solidFill>
                <a:latin typeface="SamsungOne 600C"/>
                <a:ea typeface="SamsungOne 600C" panose="020B0706030303020204" pitchFamily="34" charset="0"/>
              </a:rPr>
              <a:t>Problem Statement</a:t>
            </a:r>
          </a:p>
          <a:p>
            <a:pPr marL="133350" indent="-133350">
              <a:buFont typeface="Arial" panose="020B0604020202020204" pitchFamily="34" charset="0"/>
              <a:buChar char="•"/>
            </a:pPr>
            <a:endParaRPr lang="en-IN" sz="825" dirty="0">
              <a:latin typeface="SamsungOne 600C" panose="020B0706030303020204" pitchFamily="34" charset="0"/>
              <a:ea typeface="SamsungOne 600C" panose="020B0706030303020204" pitchFamily="34" charset="0"/>
            </a:endParaRPr>
          </a:p>
          <a:p>
            <a:pPr marL="133350" indent="-133350">
              <a:buFont typeface="Arial" panose="020B0604020202020204" pitchFamily="34" charset="0"/>
              <a:buChar char="•"/>
            </a:pPr>
            <a:endParaRPr lang="en-IN" sz="675" dirty="0">
              <a:latin typeface="SamsungOne 600C" panose="020B0706030303020204" pitchFamily="34" charset="0"/>
              <a:ea typeface="SamsungOne 600C" panose="020B0706030303020204" pitchFamily="34" charset="0"/>
            </a:endParaRPr>
          </a:p>
          <a:p>
            <a:r>
              <a:rPr lang="en-IN" sz="1500" dirty="0">
                <a:solidFill>
                  <a:schemeClr val="bg1"/>
                </a:solidFill>
                <a:latin typeface="Calibri"/>
                <a:ea typeface="Calibri"/>
                <a:cs typeface="Calibri"/>
              </a:rPr>
              <a:t>To develop a method for 3D reconstruction of a scene from a single RGB image for real time AR on embedded device use case. </a:t>
            </a:r>
            <a:endParaRPr lang="en-IN" sz="2100" dirty="0">
              <a:solidFill>
                <a:schemeClr val="bg1"/>
              </a:solidFill>
              <a:latin typeface="SamsungOne 600C" panose="020B0706030303020204" pitchFamily="34" charset="0"/>
              <a:ea typeface="SamsungOne 600C" panose="020B0706030303020204" pitchFamily="34" charset="0"/>
            </a:endParaRPr>
          </a:p>
          <a:p>
            <a:endParaRPr lang="en-IN" sz="825" dirty="0">
              <a:solidFill>
                <a:schemeClr val="bg1"/>
              </a:solidFill>
              <a:latin typeface="SamsungOne 600C" panose="020B0706030303020204" pitchFamily="34" charset="0"/>
              <a:ea typeface="Calibri"/>
              <a:cs typeface="Calibri"/>
            </a:endParaRPr>
          </a:p>
          <a:p>
            <a:pPr marL="342900" indent="-342900" algn="just">
              <a:buAutoNum type="arabicPeriod"/>
            </a:pPr>
            <a:r>
              <a:rPr lang="en-IN" sz="1500" dirty="0">
                <a:solidFill>
                  <a:schemeClr val="bg1"/>
                </a:solidFill>
                <a:latin typeface="Calibri"/>
                <a:ea typeface="Calibri"/>
                <a:cs typeface="Calibri"/>
              </a:rPr>
              <a:t>Understand the working of depth estimation, 3D scene reconstruction</a:t>
            </a:r>
          </a:p>
          <a:p>
            <a:pPr marL="342900" indent="-342900" algn="just">
              <a:buAutoNum type="arabicPeriod"/>
            </a:pPr>
            <a:r>
              <a:rPr lang="en-IN" sz="1500" dirty="0">
                <a:solidFill>
                  <a:schemeClr val="bg1"/>
                </a:solidFill>
                <a:latin typeface="Calibri"/>
                <a:ea typeface="Calibri"/>
                <a:cs typeface="Calibri"/>
              </a:rPr>
              <a:t>Develop a new method to do 3D scene reconstruction for real-time AR use case.</a:t>
            </a:r>
          </a:p>
          <a:p>
            <a:pPr marL="342900" indent="-342900" algn="just">
              <a:buAutoNum type="arabicPeriod"/>
            </a:pPr>
            <a:r>
              <a:rPr lang="en-IN" sz="1500" dirty="0">
                <a:solidFill>
                  <a:schemeClr val="bg1"/>
                </a:solidFill>
                <a:latin typeface="Calibri"/>
                <a:ea typeface="Calibri"/>
                <a:cs typeface="Calibri"/>
              </a:rPr>
              <a:t>The solution should result in accurate scene reconstruction of the scene</a:t>
            </a:r>
          </a:p>
          <a:p>
            <a:pPr marL="171450" indent="-171450">
              <a:buAutoNum type="arabicPeriod"/>
            </a:pPr>
            <a:endParaRPr lang="en-IN" sz="825" dirty="0">
              <a:latin typeface="SamsungOne 600C" panose="020B0706030303020204" pitchFamily="34" charset="0"/>
              <a:ea typeface="SamsungOne 600C" panose="020B0706030303020204" pitchFamily="34" charset="0"/>
            </a:endParaRPr>
          </a:p>
        </p:txBody>
      </p:sp>
      <p:graphicFrame>
        <p:nvGraphicFramePr>
          <p:cNvPr id="9" name="Table 8">
            <a:extLst>
              <a:ext uri="{FF2B5EF4-FFF2-40B4-BE49-F238E27FC236}">
                <a16:creationId xmlns:a16="http://schemas.microsoft.com/office/drawing/2014/main" id="{2BA24385-C853-B93F-443B-8270F497FCDD}"/>
              </a:ext>
            </a:extLst>
          </p:cNvPr>
          <p:cNvGraphicFramePr>
            <a:graphicFrameLocks noGrp="1"/>
          </p:cNvGraphicFramePr>
          <p:nvPr>
            <p:extLst>
              <p:ext uri="{D42A27DB-BD31-4B8C-83A1-F6EECF244321}">
                <p14:modId xmlns:p14="http://schemas.microsoft.com/office/powerpoint/2010/main" val="3344055821"/>
              </p:ext>
            </p:extLst>
          </p:nvPr>
        </p:nvGraphicFramePr>
        <p:xfrm>
          <a:off x="4860158" y="1029040"/>
          <a:ext cx="3430402" cy="2262798"/>
        </p:xfrm>
        <a:graphic>
          <a:graphicData uri="http://schemas.openxmlformats.org/drawingml/2006/table">
            <a:tbl>
              <a:tblPr firstRow="1" bandRow="1">
                <a:tableStyleId>{5C22544A-7EE6-4342-B048-85BDC9FD1C3A}</a:tableStyleId>
              </a:tblPr>
              <a:tblGrid>
                <a:gridCol w="1715201">
                  <a:extLst>
                    <a:ext uri="{9D8B030D-6E8A-4147-A177-3AD203B41FA5}">
                      <a16:colId xmlns:a16="http://schemas.microsoft.com/office/drawing/2014/main" val="2663625802"/>
                    </a:ext>
                  </a:extLst>
                </a:gridCol>
                <a:gridCol w="1715201">
                  <a:extLst>
                    <a:ext uri="{9D8B030D-6E8A-4147-A177-3AD203B41FA5}">
                      <a16:colId xmlns:a16="http://schemas.microsoft.com/office/drawing/2014/main" val="2231031016"/>
                    </a:ext>
                  </a:extLst>
                </a:gridCol>
              </a:tblGrid>
              <a:tr h="607093">
                <a:tc>
                  <a:txBody>
                    <a:bodyPr/>
                    <a:lstStyle/>
                    <a:p>
                      <a:pPr marR="0" algn="l" rtl="0">
                        <a:lnSpc>
                          <a:spcPct val="100000"/>
                        </a:lnSpc>
                        <a:spcBef>
                          <a:spcPts val="0"/>
                        </a:spcBef>
                        <a:spcAft>
                          <a:spcPts val="0"/>
                        </a:spcAft>
                        <a:buClr>
                          <a:srgbClr val="000000"/>
                        </a:buClr>
                        <a:buFont typeface="Arial"/>
                      </a:pPr>
                      <a:r>
                        <a:rPr lang="en-US" sz="1800" b="0" i="0" u="none" strike="noStrike" cap="none">
                          <a:solidFill>
                            <a:schemeClr val="dk1"/>
                          </a:solidFill>
                          <a:latin typeface="+mn-lt"/>
                          <a:ea typeface="+mn-ea"/>
                          <a:cs typeface="+mn-cs"/>
                          <a:sym typeface="Arial"/>
                        </a:rPr>
                        <a:t>Specs</a:t>
                      </a:r>
                    </a:p>
                  </a:txBody>
                  <a:tcPr marL="68580" marR="68580" marT="34290" marB="34290"/>
                </a:tc>
                <a:tc>
                  <a:txBody>
                    <a:bodyPr/>
                    <a:lstStyle/>
                    <a:p>
                      <a:pPr marR="0" algn="l" rtl="0">
                        <a:lnSpc>
                          <a:spcPct val="100000"/>
                        </a:lnSpc>
                        <a:spcBef>
                          <a:spcPts val="0"/>
                        </a:spcBef>
                        <a:spcAft>
                          <a:spcPts val="0"/>
                        </a:spcAft>
                        <a:buClr>
                          <a:srgbClr val="000000"/>
                        </a:buClr>
                        <a:buFont typeface="Arial"/>
                      </a:pPr>
                      <a:r>
                        <a:rPr lang="en-US" sz="1800" b="0" i="0" u="none" strike="noStrike" cap="none" dirty="0">
                          <a:solidFill>
                            <a:schemeClr val="dk1"/>
                          </a:solidFill>
                          <a:latin typeface="+mn-lt"/>
                          <a:ea typeface="+mn-ea"/>
                          <a:cs typeface="+mn-cs"/>
                          <a:sym typeface="Arial"/>
                        </a:rPr>
                        <a:t>Description</a:t>
                      </a:r>
                    </a:p>
                  </a:txBody>
                  <a:tcPr marL="68580" marR="68580" marT="34290" marB="34290"/>
                </a:tc>
                <a:extLst>
                  <a:ext uri="{0D108BD9-81ED-4DB2-BD59-A6C34878D82A}">
                    <a16:rowId xmlns:a16="http://schemas.microsoft.com/office/drawing/2014/main" val="2181899334"/>
                  </a:ext>
                </a:extLst>
              </a:tr>
              <a:tr h="607093">
                <a:tc>
                  <a:txBody>
                    <a:bodyPr/>
                    <a:lstStyle/>
                    <a:p>
                      <a:pPr marR="0" algn="l" rtl="0">
                        <a:lnSpc>
                          <a:spcPct val="100000"/>
                        </a:lnSpc>
                        <a:spcBef>
                          <a:spcPts val="0"/>
                        </a:spcBef>
                        <a:spcAft>
                          <a:spcPts val="0"/>
                        </a:spcAft>
                        <a:buClr>
                          <a:srgbClr val="000000"/>
                        </a:buClr>
                        <a:buFont typeface="Arial"/>
                      </a:pPr>
                      <a:r>
                        <a:rPr lang="en-US" sz="1800" b="0" i="0" u="none" strike="noStrike" cap="none" dirty="0">
                          <a:solidFill>
                            <a:schemeClr val="dk1"/>
                          </a:solidFill>
                          <a:latin typeface="+mn-lt"/>
                          <a:ea typeface="+mn-ea"/>
                          <a:cs typeface="+mn-cs"/>
                          <a:sym typeface="Arial"/>
                        </a:rPr>
                        <a:t>Model Size </a:t>
                      </a:r>
                    </a:p>
                  </a:txBody>
                  <a:tcPr marL="68580" marR="68580" marT="34290" marB="34290"/>
                </a:tc>
                <a:tc>
                  <a:txBody>
                    <a:bodyPr/>
                    <a:lstStyle/>
                    <a:p>
                      <a:pPr marR="0" lvl="0" algn="l" rtl="0">
                        <a:lnSpc>
                          <a:spcPct val="100000"/>
                        </a:lnSpc>
                        <a:spcBef>
                          <a:spcPts val="0"/>
                        </a:spcBef>
                        <a:spcAft>
                          <a:spcPts val="0"/>
                        </a:spcAft>
                        <a:buClr>
                          <a:srgbClr val="000000"/>
                        </a:buClr>
                        <a:buFont typeface="Arial"/>
                        <a:buNone/>
                      </a:pPr>
                      <a:r>
                        <a:rPr lang="en-US" sz="1800" b="0" i="0" u="none" strike="noStrike" cap="none" noProof="0" dirty="0">
                          <a:solidFill>
                            <a:schemeClr val="dk1"/>
                          </a:solidFill>
                          <a:latin typeface="+mn-lt"/>
                          <a:ea typeface="+mn-ea"/>
                          <a:cs typeface="+mn-cs"/>
                          <a:sym typeface="Arial"/>
                        </a:rPr>
                        <a:t>&lt;=200MB</a:t>
                      </a:r>
                      <a:endParaRPr lang="en-US" sz="1800" b="0" i="0" u="none" strike="noStrike" cap="none" dirty="0">
                        <a:solidFill>
                          <a:schemeClr val="dk1"/>
                        </a:solidFill>
                        <a:latin typeface="+mn-lt"/>
                        <a:ea typeface="+mn-ea"/>
                        <a:cs typeface="+mn-cs"/>
                        <a:sym typeface="Arial"/>
                      </a:endParaRPr>
                    </a:p>
                  </a:txBody>
                  <a:tcPr marL="68580" marR="68580" marT="34290" marB="34290"/>
                </a:tc>
                <a:extLst>
                  <a:ext uri="{0D108BD9-81ED-4DB2-BD59-A6C34878D82A}">
                    <a16:rowId xmlns:a16="http://schemas.microsoft.com/office/drawing/2014/main" val="3213545945"/>
                  </a:ext>
                </a:extLst>
              </a:tr>
              <a:tr h="524306">
                <a:tc>
                  <a:txBody>
                    <a:bodyPr/>
                    <a:lstStyle/>
                    <a:p>
                      <a:pPr marR="0" lvl="0" algn="l" rtl="0">
                        <a:lnSpc>
                          <a:spcPct val="100000"/>
                        </a:lnSpc>
                        <a:spcBef>
                          <a:spcPts val="0"/>
                        </a:spcBef>
                        <a:spcAft>
                          <a:spcPts val="0"/>
                        </a:spcAft>
                        <a:buClr>
                          <a:srgbClr val="000000"/>
                        </a:buClr>
                        <a:buFont typeface="Arial"/>
                        <a:buNone/>
                      </a:pPr>
                      <a:r>
                        <a:rPr lang="en-US" sz="1800" b="0" i="0" u="none" strike="noStrike" cap="none" noProof="0">
                          <a:solidFill>
                            <a:schemeClr val="dk1"/>
                          </a:solidFill>
                          <a:latin typeface="+mn-lt"/>
                          <a:ea typeface="+mn-ea"/>
                          <a:cs typeface="+mn-cs"/>
                          <a:sym typeface="Arial"/>
                        </a:rPr>
                        <a:t>App size </a:t>
                      </a:r>
                      <a:endParaRPr lang="en-US" sz="1800" b="0" i="0" u="none" strike="noStrike" cap="none">
                        <a:solidFill>
                          <a:schemeClr val="dk1"/>
                        </a:solidFill>
                        <a:latin typeface="+mn-lt"/>
                        <a:ea typeface="+mn-ea"/>
                        <a:cs typeface="+mn-cs"/>
                        <a:sym typeface="Arial"/>
                      </a:endParaRPr>
                    </a:p>
                  </a:txBody>
                  <a:tcPr marL="68580" marR="68580" marT="34290" marB="34290"/>
                </a:tc>
                <a:tc>
                  <a:txBody>
                    <a:bodyPr/>
                    <a:lstStyle/>
                    <a:p>
                      <a:pPr marR="0" lvl="0" algn="l" rtl="0">
                        <a:lnSpc>
                          <a:spcPct val="100000"/>
                        </a:lnSpc>
                        <a:spcBef>
                          <a:spcPts val="0"/>
                        </a:spcBef>
                        <a:spcAft>
                          <a:spcPts val="0"/>
                        </a:spcAft>
                        <a:buClr>
                          <a:srgbClr val="000000"/>
                        </a:buClr>
                        <a:buFont typeface="Arial"/>
                        <a:buNone/>
                      </a:pPr>
                      <a:r>
                        <a:rPr lang="en-US" sz="1800" b="0" i="0" u="none" strike="noStrike" cap="none" noProof="0" dirty="0">
                          <a:solidFill>
                            <a:schemeClr val="dk1"/>
                          </a:solidFill>
                          <a:latin typeface="+mn-lt"/>
                          <a:ea typeface="+mn-ea"/>
                          <a:cs typeface="+mn-cs"/>
                          <a:sym typeface="Arial"/>
                        </a:rPr>
                        <a:t>&lt;350MB</a:t>
                      </a:r>
                    </a:p>
                  </a:txBody>
                  <a:tcPr marL="68580" marR="68580" marT="34290" marB="34290"/>
                </a:tc>
                <a:extLst>
                  <a:ext uri="{0D108BD9-81ED-4DB2-BD59-A6C34878D82A}">
                    <a16:rowId xmlns:a16="http://schemas.microsoft.com/office/drawing/2014/main" val="1797631920"/>
                  </a:ext>
                </a:extLst>
              </a:tr>
              <a:tr h="524306">
                <a:tc>
                  <a:txBody>
                    <a:bodyPr/>
                    <a:lstStyle/>
                    <a:p>
                      <a:pPr marR="0" lvl="0" algn="l" rtl="0">
                        <a:lnSpc>
                          <a:spcPct val="100000"/>
                        </a:lnSpc>
                        <a:spcBef>
                          <a:spcPts val="0"/>
                        </a:spcBef>
                        <a:spcAft>
                          <a:spcPts val="0"/>
                        </a:spcAft>
                        <a:buClr>
                          <a:srgbClr val="000000"/>
                        </a:buClr>
                        <a:buFont typeface="Arial"/>
                        <a:buNone/>
                      </a:pPr>
                      <a:r>
                        <a:rPr lang="en-US" sz="1800" b="0" i="0" u="none" strike="noStrike" cap="none" noProof="0">
                          <a:solidFill>
                            <a:schemeClr val="dk1"/>
                          </a:solidFill>
                          <a:latin typeface="+mn-lt"/>
                          <a:ea typeface="+mn-ea"/>
                          <a:cs typeface="+mn-cs"/>
                          <a:sym typeface="Arial"/>
                        </a:rPr>
                        <a:t>Latency</a:t>
                      </a:r>
                      <a:endParaRPr lang="en-US" sz="1800" b="0" i="0" u="none" strike="noStrike" cap="none">
                        <a:solidFill>
                          <a:schemeClr val="dk1"/>
                        </a:solidFill>
                        <a:latin typeface="+mn-lt"/>
                        <a:ea typeface="+mn-ea"/>
                        <a:cs typeface="+mn-cs"/>
                        <a:sym typeface="Arial"/>
                      </a:endParaRPr>
                    </a:p>
                  </a:txBody>
                  <a:tcPr marL="68580" marR="68580" marT="34290" marB="34290"/>
                </a:tc>
                <a:tc>
                  <a:txBody>
                    <a:bodyPr/>
                    <a:lstStyle/>
                    <a:p>
                      <a:pPr marR="0" lvl="0" algn="l" rtl="0">
                        <a:lnSpc>
                          <a:spcPct val="100000"/>
                        </a:lnSpc>
                        <a:spcBef>
                          <a:spcPts val="0"/>
                        </a:spcBef>
                        <a:spcAft>
                          <a:spcPts val="0"/>
                        </a:spcAft>
                        <a:buClr>
                          <a:srgbClr val="000000"/>
                        </a:buClr>
                        <a:buFont typeface="Arial"/>
                        <a:buNone/>
                      </a:pPr>
                      <a:r>
                        <a:rPr lang="en-US" sz="1800" b="0" i="0" u="none" strike="noStrike" cap="none" noProof="0" dirty="0">
                          <a:solidFill>
                            <a:schemeClr val="dk1"/>
                          </a:solidFill>
                          <a:latin typeface="+mn-lt"/>
                          <a:ea typeface="+mn-ea"/>
                          <a:cs typeface="+mn-cs"/>
                          <a:sym typeface="Arial"/>
                        </a:rPr>
                        <a:t>30fps at-least</a:t>
                      </a:r>
                      <a:endParaRPr lang="en-US" sz="1800" b="0" i="0" u="none" strike="noStrike" cap="none" dirty="0">
                        <a:solidFill>
                          <a:schemeClr val="dk1"/>
                        </a:solidFill>
                        <a:latin typeface="+mn-lt"/>
                        <a:ea typeface="+mn-ea"/>
                        <a:cs typeface="+mn-cs"/>
                        <a:sym typeface="Arial"/>
                      </a:endParaRPr>
                    </a:p>
                  </a:txBody>
                  <a:tcPr marL="68580" marR="68580" marT="34290" marB="34290"/>
                </a:tc>
                <a:extLst>
                  <a:ext uri="{0D108BD9-81ED-4DB2-BD59-A6C34878D82A}">
                    <a16:rowId xmlns:a16="http://schemas.microsoft.com/office/drawing/2014/main" val="2766134500"/>
                  </a:ext>
                </a:extLst>
              </a:tr>
            </a:tbl>
          </a:graphicData>
        </a:graphic>
      </p:graphicFrame>
      <p:sp>
        <p:nvSpPr>
          <p:cNvPr id="13" name="TextBox 12">
            <a:extLst>
              <a:ext uri="{FF2B5EF4-FFF2-40B4-BE49-F238E27FC236}">
                <a16:creationId xmlns:a16="http://schemas.microsoft.com/office/drawing/2014/main" id="{AA8B6E00-D054-1D39-C05D-89AD65E6C1A1}"/>
              </a:ext>
            </a:extLst>
          </p:cNvPr>
          <p:cNvSpPr txBox="1"/>
          <p:nvPr/>
        </p:nvSpPr>
        <p:spPr>
          <a:xfrm>
            <a:off x="3940689" y="3488846"/>
            <a:ext cx="4939747" cy="784830"/>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just"/>
            <a:r>
              <a:rPr lang="en-IN" sz="1050" b="1" dirty="0">
                <a:solidFill>
                  <a:schemeClr val="accent6"/>
                </a:solidFill>
                <a:latin typeface="Segoe UI"/>
                <a:ea typeface="Calibri"/>
                <a:cs typeface="Segoe UI"/>
              </a:rPr>
              <a:t>Anticipated Results</a:t>
            </a:r>
            <a:endParaRPr lang="en-US" sz="1050" dirty="0">
              <a:solidFill>
                <a:schemeClr val="accent6"/>
              </a:solidFill>
              <a:ea typeface="Calibri"/>
              <a:cs typeface="Calibri"/>
            </a:endParaRPr>
          </a:p>
          <a:p>
            <a:pPr marL="342900" indent="-342900" algn="just">
              <a:buAutoNum type="arabicPeriod"/>
            </a:pPr>
            <a:r>
              <a:rPr lang="en-US" sz="1200" dirty="0">
                <a:latin typeface="Calibri"/>
                <a:ea typeface="Calibri"/>
                <a:cs typeface="Calibri"/>
              </a:rPr>
              <a:t>System working well on variety of conditions.</a:t>
            </a:r>
          </a:p>
          <a:p>
            <a:pPr marL="342900" indent="-342900" algn="just">
              <a:buAutoNum type="arabicPeriod"/>
            </a:pPr>
            <a:r>
              <a:rPr lang="en-US" sz="1200" dirty="0">
                <a:latin typeface="Calibri"/>
                <a:ea typeface="Calibri"/>
                <a:cs typeface="Calibri"/>
              </a:rPr>
              <a:t>Real-time execution speed and efficient memory consumption for the solution</a:t>
            </a:r>
          </a:p>
        </p:txBody>
      </p:sp>
    </p:spTree>
    <p:extLst>
      <p:ext uri="{BB962C8B-B14F-4D97-AF65-F5344CB8AC3E}">
        <p14:creationId xmlns:p14="http://schemas.microsoft.com/office/powerpoint/2010/main" val="19366431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3"/>
          <p:cNvSpPr/>
          <p:nvPr/>
        </p:nvSpPr>
        <p:spPr>
          <a:xfrm>
            <a:off x="1" y="78784"/>
            <a:ext cx="126999" cy="361898"/>
          </a:xfrm>
          <a:prstGeom prst="rect">
            <a:avLst/>
          </a:prstGeom>
          <a:solidFill>
            <a:srgbClr val="0E4094"/>
          </a:solidFill>
          <a:ln>
            <a:noFill/>
          </a:ln>
        </p:spPr>
        <p:txBody>
          <a:bodyPr spcFirstLastPara="1" wrap="square" lIns="68569" tIns="34275" rIns="68569" bIns="34275" anchor="ctr" anchorCtr="0">
            <a:noAutofit/>
          </a:bodyPr>
          <a:lstStyle/>
          <a:p>
            <a:pPr algn="ctr"/>
            <a:endParaRPr sz="1350">
              <a:solidFill>
                <a:schemeClr val="lt1"/>
              </a:solidFill>
            </a:endParaRPr>
          </a:p>
        </p:txBody>
      </p:sp>
      <p:sp>
        <p:nvSpPr>
          <p:cNvPr id="211" name="Google Shape;211;p23"/>
          <p:cNvSpPr txBox="1"/>
          <p:nvPr/>
        </p:nvSpPr>
        <p:spPr>
          <a:xfrm>
            <a:off x="286423" y="40457"/>
            <a:ext cx="7051637" cy="438551"/>
          </a:xfrm>
          <a:prstGeom prst="rect">
            <a:avLst/>
          </a:prstGeom>
          <a:noFill/>
          <a:ln>
            <a:noFill/>
          </a:ln>
        </p:spPr>
        <p:txBody>
          <a:bodyPr spcFirstLastPara="1" wrap="square" lIns="68569" tIns="34275" rIns="68569" bIns="34275" anchor="ctr" anchorCtr="0">
            <a:spAutoFit/>
          </a:bodyPr>
          <a:lstStyle/>
          <a:p>
            <a:r>
              <a:rPr lang="en-US" sz="2400" b="1">
                <a:solidFill>
                  <a:schemeClr val="dk1"/>
                </a:solidFill>
              </a:rPr>
              <a:t>Specifications – 3D reconstructed image</a:t>
            </a:r>
            <a:endParaRPr sz="1050"/>
          </a:p>
        </p:txBody>
      </p:sp>
      <p:sp>
        <p:nvSpPr>
          <p:cNvPr id="212" name="Google Shape;212;p23"/>
          <p:cNvSpPr/>
          <p:nvPr/>
        </p:nvSpPr>
        <p:spPr>
          <a:xfrm>
            <a:off x="178475" y="78784"/>
            <a:ext cx="56475" cy="361898"/>
          </a:xfrm>
          <a:prstGeom prst="rect">
            <a:avLst/>
          </a:prstGeom>
          <a:solidFill>
            <a:srgbClr val="BFBFBF"/>
          </a:solidFill>
          <a:ln>
            <a:noFill/>
          </a:ln>
        </p:spPr>
        <p:txBody>
          <a:bodyPr spcFirstLastPara="1" wrap="square" lIns="68569" tIns="34275" rIns="68569" bIns="34275" anchor="ctr" anchorCtr="0">
            <a:noAutofit/>
          </a:bodyPr>
          <a:lstStyle/>
          <a:p>
            <a:pPr algn="ctr"/>
            <a:endParaRPr sz="1350">
              <a:solidFill>
                <a:schemeClr val="lt1"/>
              </a:solidFill>
            </a:endParaRPr>
          </a:p>
        </p:txBody>
      </p:sp>
      <p:sp>
        <p:nvSpPr>
          <p:cNvPr id="213" name="Google Shape;213;p23"/>
          <p:cNvSpPr txBox="1"/>
          <p:nvPr/>
        </p:nvSpPr>
        <p:spPr>
          <a:xfrm>
            <a:off x="396638" y="844573"/>
            <a:ext cx="4721175" cy="3704830"/>
          </a:xfrm>
          <a:prstGeom prst="rect">
            <a:avLst/>
          </a:prstGeom>
          <a:noFill/>
          <a:ln>
            <a:noFill/>
          </a:ln>
        </p:spPr>
        <p:txBody>
          <a:bodyPr spcFirstLastPara="1" wrap="square" lIns="68569" tIns="34275" rIns="68569" bIns="34275" anchor="t" anchorCtr="0">
            <a:spAutoFit/>
          </a:bodyPr>
          <a:lstStyle/>
          <a:p>
            <a:pPr marL="214313" indent="-228600">
              <a:buClr>
                <a:schemeClr val="dk1"/>
              </a:buClr>
              <a:buSzPts val="2100"/>
              <a:buFont typeface="Arial"/>
              <a:buChar char="•"/>
            </a:pPr>
            <a:r>
              <a:rPr lang="en-US" sz="1575">
                <a:solidFill>
                  <a:schemeClr val="dk1"/>
                </a:solidFill>
                <a:latin typeface="Calibri"/>
                <a:ea typeface="Calibri"/>
                <a:cs typeface="Calibri"/>
                <a:sym typeface="Calibri"/>
              </a:rPr>
              <a:t>Model used- Mesh RCNN</a:t>
            </a:r>
            <a:endParaRPr sz="1575">
              <a:solidFill>
                <a:schemeClr val="dk1"/>
              </a:solidFill>
              <a:latin typeface="Calibri"/>
              <a:ea typeface="Calibri"/>
              <a:cs typeface="Calibri"/>
              <a:sym typeface="Calibri"/>
            </a:endParaRPr>
          </a:p>
          <a:p>
            <a:pPr marL="214313" indent="-228600">
              <a:buClr>
                <a:schemeClr val="dk1"/>
              </a:buClr>
              <a:buSzPts val="2100"/>
              <a:buFont typeface="Calibri"/>
              <a:buChar char="•"/>
            </a:pPr>
            <a:r>
              <a:rPr lang="en-US" sz="1575">
                <a:solidFill>
                  <a:schemeClr val="dk1"/>
                </a:solidFill>
                <a:latin typeface="Calibri"/>
                <a:ea typeface="Calibri"/>
                <a:cs typeface="Calibri"/>
                <a:sym typeface="Calibri"/>
              </a:rPr>
              <a:t>Mesh RCNN uses Mask RCNN to perform bounding object detection and masking which runs on a Resnet-50 backbone.</a:t>
            </a:r>
            <a:endParaRPr sz="1575">
              <a:solidFill>
                <a:schemeClr val="dk1"/>
              </a:solidFill>
              <a:latin typeface="Calibri"/>
              <a:ea typeface="Calibri"/>
              <a:cs typeface="Calibri"/>
              <a:sym typeface="Calibri"/>
            </a:endParaRPr>
          </a:p>
          <a:p>
            <a:pPr marL="214313" indent="-228600">
              <a:buClr>
                <a:schemeClr val="dk1"/>
              </a:buClr>
              <a:buSzPts val="2100"/>
              <a:buFont typeface="Calibri"/>
              <a:buChar char="•"/>
            </a:pPr>
            <a:r>
              <a:rPr lang="en-US" sz="1575">
                <a:solidFill>
                  <a:schemeClr val="dk1"/>
                </a:solidFill>
                <a:latin typeface="Calibri"/>
                <a:ea typeface="Calibri"/>
                <a:cs typeface="Calibri"/>
                <a:sym typeface="Calibri"/>
              </a:rPr>
              <a:t>The 3D-reconstruction part has two branches: Voxel branch and mesh refinement branch.</a:t>
            </a:r>
            <a:endParaRPr sz="1575">
              <a:solidFill>
                <a:schemeClr val="dk1"/>
              </a:solidFill>
              <a:latin typeface="Calibri"/>
              <a:ea typeface="Calibri"/>
              <a:cs typeface="Calibri"/>
              <a:sym typeface="Calibri"/>
            </a:endParaRPr>
          </a:p>
          <a:p>
            <a:pPr marL="214313" indent="-228600">
              <a:buClr>
                <a:schemeClr val="dk1"/>
              </a:buClr>
              <a:buSzPts val="2100"/>
              <a:buFont typeface="Calibri"/>
              <a:buChar char="•"/>
            </a:pPr>
            <a:r>
              <a:rPr lang="en-US" sz="1575">
                <a:solidFill>
                  <a:schemeClr val="dk1"/>
                </a:solidFill>
                <a:latin typeface="Calibri"/>
                <a:ea typeface="Calibri"/>
                <a:cs typeface="Calibri"/>
                <a:sym typeface="Calibri"/>
              </a:rPr>
              <a:t>A Voxel is the basic building block in 3D space, similar to a pixel in the case of 2D images.</a:t>
            </a:r>
            <a:endParaRPr sz="1575">
              <a:solidFill>
                <a:schemeClr val="dk1"/>
              </a:solidFill>
              <a:latin typeface="Calibri"/>
              <a:ea typeface="Calibri"/>
              <a:cs typeface="Calibri"/>
              <a:sym typeface="Calibri"/>
            </a:endParaRPr>
          </a:p>
          <a:p>
            <a:pPr marL="214313" indent="-228600">
              <a:buClr>
                <a:schemeClr val="dk1"/>
              </a:buClr>
              <a:buSzPts val="2100"/>
              <a:buFont typeface="Calibri"/>
              <a:buChar char="•"/>
            </a:pPr>
            <a:r>
              <a:rPr lang="en-US" sz="1575">
                <a:solidFill>
                  <a:schemeClr val="dk1"/>
                </a:solidFill>
                <a:latin typeface="Calibri"/>
                <a:ea typeface="Calibri"/>
                <a:cs typeface="Calibri"/>
                <a:sym typeface="Calibri"/>
              </a:rPr>
              <a:t>The voxel branch predicts a grid of occupancy probabilities giving the rough 3D shape of each detected object.</a:t>
            </a:r>
            <a:endParaRPr sz="1575">
              <a:solidFill>
                <a:schemeClr val="dk1"/>
              </a:solidFill>
              <a:latin typeface="Calibri"/>
              <a:ea typeface="Calibri"/>
              <a:cs typeface="Calibri"/>
              <a:sym typeface="Calibri"/>
            </a:endParaRPr>
          </a:p>
          <a:p>
            <a:pPr marL="214313" indent="-228600">
              <a:buClr>
                <a:schemeClr val="dk1"/>
              </a:buClr>
              <a:buSzPts val="2100"/>
              <a:buFont typeface="Calibri"/>
              <a:buChar char="•"/>
            </a:pPr>
            <a:r>
              <a:rPr lang="en-US" sz="1575">
                <a:solidFill>
                  <a:schemeClr val="dk1"/>
                </a:solidFill>
                <a:latin typeface="Calibri"/>
                <a:ea typeface="Calibri"/>
                <a:cs typeface="Calibri"/>
                <a:sym typeface="Calibri"/>
              </a:rPr>
              <a:t>It does this so by producing  a feature map with G channels giving a column of voxel occupancy scores for each position in the input.</a:t>
            </a:r>
            <a:endParaRPr sz="1575">
              <a:solidFill>
                <a:schemeClr val="dk1"/>
              </a:solidFill>
              <a:latin typeface="Calibri"/>
              <a:ea typeface="Calibri"/>
              <a:cs typeface="Calibri"/>
              <a:sym typeface="Calibri"/>
            </a:endParaRPr>
          </a:p>
          <a:p>
            <a:pPr marL="214313" indent="-228600">
              <a:buClr>
                <a:schemeClr val="dk1"/>
              </a:buClr>
              <a:buSzPts val="2100"/>
              <a:buFont typeface="Calibri"/>
              <a:buChar char="•"/>
            </a:pPr>
            <a:r>
              <a:rPr lang="en-US" sz="1575">
                <a:solidFill>
                  <a:schemeClr val="dk1"/>
                </a:solidFill>
                <a:latin typeface="Calibri"/>
                <a:ea typeface="Calibri"/>
                <a:cs typeface="Calibri"/>
                <a:sym typeface="Calibri"/>
              </a:rPr>
              <a:t>The next step is cubifying these voxels.</a:t>
            </a:r>
            <a:endParaRPr sz="1575">
              <a:solidFill>
                <a:schemeClr val="dk1"/>
              </a:solidFill>
              <a:latin typeface="Calibri"/>
              <a:ea typeface="Calibri"/>
              <a:cs typeface="Calibri"/>
              <a:sym typeface="Calibri"/>
            </a:endParaRPr>
          </a:p>
        </p:txBody>
      </p:sp>
      <p:pic>
        <p:nvPicPr>
          <p:cNvPr id="215" name="Google Shape;215;p23"/>
          <p:cNvPicPr preferRelativeResize="0"/>
          <p:nvPr/>
        </p:nvPicPr>
        <p:blipFill>
          <a:blip r:embed="rId3">
            <a:alphaModFix/>
          </a:blip>
          <a:stretch>
            <a:fillRect/>
          </a:stretch>
        </p:blipFill>
        <p:spPr>
          <a:xfrm>
            <a:off x="6155682" y="479026"/>
            <a:ext cx="2355244" cy="2258231"/>
          </a:xfrm>
          <a:prstGeom prst="rect">
            <a:avLst/>
          </a:prstGeom>
          <a:noFill/>
          <a:ln>
            <a:noFill/>
          </a:ln>
        </p:spPr>
      </p:pic>
      <p:pic>
        <p:nvPicPr>
          <p:cNvPr id="216" name="Google Shape;216;p23"/>
          <p:cNvPicPr preferRelativeResize="0"/>
          <p:nvPr/>
        </p:nvPicPr>
        <p:blipFill>
          <a:blip r:embed="rId4">
            <a:alphaModFix/>
          </a:blip>
          <a:stretch>
            <a:fillRect/>
          </a:stretch>
        </p:blipFill>
        <p:spPr>
          <a:xfrm>
            <a:off x="6282872" y="3140083"/>
            <a:ext cx="2100863" cy="169063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4"/>
          <p:cNvSpPr/>
          <p:nvPr/>
        </p:nvSpPr>
        <p:spPr>
          <a:xfrm>
            <a:off x="1" y="78784"/>
            <a:ext cx="126900" cy="361800"/>
          </a:xfrm>
          <a:prstGeom prst="rect">
            <a:avLst/>
          </a:prstGeom>
          <a:solidFill>
            <a:srgbClr val="0E4094"/>
          </a:solidFill>
          <a:ln>
            <a:noFill/>
          </a:ln>
        </p:spPr>
        <p:txBody>
          <a:bodyPr spcFirstLastPara="1" wrap="square" lIns="68569" tIns="34275" rIns="68569" bIns="34275" anchor="ctr" anchorCtr="0">
            <a:noAutofit/>
          </a:bodyPr>
          <a:lstStyle/>
          <a:p>
            <a:pPr algn="ctr"/>
            <a:endParaRPr sz="1350">
              <a:solidFill>
                <a:schemeClr val="lt1"/>
              </a:solidFill>
            </a:endParaRPr>
          </a:p>
        </p:txBody>
      </p:sp>
      <p:sp>
        <p:nvSpPr>
          <p:cNvPr id="222" name="Google Shape;222;p24"/>
          <p:cNvSpPr txBox="1"/>
          <p:nvPr/>
        </p:nvSpPr>
        <p:spPr>
          <a:xfrm>
            <a:off x="286424" y="40542"/>
            <a:ext cx="7051725" cy="438551"/>
          </a:xfrm>
          <a:prstGeom prst="rect">
            <a:avLst/>
          </a:prstGeom>
          <a:noFill/>
          <a:ln>
            <a:noFill/>
          </a:ln>
        </p:spPr>
        <p:txBody>
          <a:bodyPr spcFirstLastPara="1" wrap="square" lIns="68569" tIns="34275" rIns="68569" bIns="34275" anchor="ctr" anchorCtr="0">
            <a:spAutoFit/>
          </a:bodyPr>
          <a:lstStyle/>
          <a:p>
            <a:r>
              <a:rPr lang="en-US" sz="2400" b="1">
                <a:solidFill>
                  <a:schemeClr val="dk1"/>
                </a:solidFill>
              </a:rPr>
              <a:t>Specifications – 3D reconstructed image</a:t>
            </a:r>
            <a:endParaRPr sz="1050"/>
          </a:p>
        </p:txBody>
      </p:sp>
      <p:sp>
        <p:nvSpPr>
          <p:cNvPr id="223" name="Google Shape;223;p24"/>
          <p:cNvSpPr/>
          <p:nvPr/>
        </p:nvSpPr>
        <p:spPr>
          <a:xfrm>
            <a:off x="178475" y="78784"/>
            <a:ext cx="56475" cy="361800"/>
          </a:xfrm>
          <a:prstGeom prst="rect">
            <a:avLst/>
          </a:prstGeom>
          <a:solidFill>
            <a:srgbClr val="BFBFBF"/>
          </a:solidFill>
          <a:ln>
            <a:noFill/>
          </a:ln>
        </p:spPr>
        <p:txBody>
          <a:bodyPr spcFirstLastPara="1" wrap="square" lIns="68569" tIns="34275" rIns="68569" bIns="34275" anchor="ctr" anchorCtr="0">
            <a:noAutofit/>
          </a:bodyPr>
          <a:lstStyle/>
          <a:p>
            <a:pPr algn="ctr"/>
            <a:endParaRPr sz="1350">
              <a:solidFill>
                <a:schemeClr val="lt1"/>
              </a:solidFill>
            </a:endParaRPr>
          </a:p>
        </p:txBody>
      </p:sp>
      <p:sp>
        <p:nvSpPr>
          <p:cNvPr id="224" name="Google Shape;224;p24"/>
          <p:cNvSpPr txBox="1"/>
          <p:nvPr/>
        </p:nvSpPr>
        <p:spPr>
          <a:xfrm>
            <a:off x="396638" y="560398"/>
            <a:ext cx="4721175" cy="4189578"/>
          </a:xfrm>
          <a:prstGeom prst="rect">
            <a:avLst/>
          </a:prstGeom>
          <a:noFill/>
          <a:ln>
            <a:noFill/>
          </a:ln>
        </p:spPr>
        <p:txBody>
          <a:bodyPr spcFirstLastPara="1" wrap="square" lIns="68569" tIns="34275" rIns="68569" bIns="34275" anchor="t" anchorCtr="0">
            <a:spAutoFit/>
          </a:bodyPr>
          <a:lstStyle/>
          <a:p>
            <a:pPr marL="214313" indent="-228600">
              <a:buClr>
                <a:schemeClr val="dk1"/>
              </a:buClr>
              <a:buSzPts val="2100"/>
              <a:buFont typeface="Calibri"/>
              <a:buChar char="•"/>
            </a:pPr>
            <a:r>
              <a:rPr lang="en-US" sz="1575">
                <a:solidFill>
                  <a:schemeClr val="dk1"/>
                </a:solidFill>
                <a:latin typeface="Calibri"/>
                <a:ea typeface="Calibri"/>
                <a:cs typeface="Calibri"/>
                <a:sym typeface="Calibri"/>
              </a:rPr>
              <a:t>Cubifying involves replacing each voxel with a cuboid triangle mesh with 8 vertices, 18 edges, and 12 faces.</a:t>
            </a:r>
            <a:endParaRPr sz="1575">
              <a:solidFill>
                <a:schemeClr val="dk1"/>
              </a:solidFill>
              <a:latin typeface="Calibri"/>
              <a:ea typeface="Calibri"/>
              <a:cs typeface="Calibri"/>
              <a:sym typeface="Calibri"/>
            </a:endParaRPr>
          </a:p>
          <a:p>
            <a:pPr marL="214313" indent="-228600">
              <a:buClr>
                <a:schemeClr val="dk1"/>
              </a:buClr>
              <a:buSzPts val="2100"/>
              <a:buFont typeface="Calibri"/>
              <a:buChar char="•"/>
            </a:pPr>
            <a:r>
              <a:rPr lang="en-US" sz="1575">
                <a:solidFill>
                  <a:schemeClr val="dk1"/>
                </a:solidFill>
                <a:latin typeface="Calibri"/>
                <a:ea typeface="Calibri"/>
                <a:cs typeface="Calibri"/>
                <a:sym typeface="Calibri"/>
              </a:rPr>
              <a:t>The mesh refinement branch refines its vertex positions with a sequence of refinement stages.</a:t>
            </a:r>
            <a:endParaRPr sz="1575">
              <a:solidFill>
                <a:schemeClr val="dk1"/>
              </a:solidFill>
              <a:latin typeface="Calibri"/>
              <a:ea typeface="Calibri"/>
              <a:cs typeface="Calibri"/>
              <a:sym typeface="Calibri"/>
            </a:endParaRPr>
          </a:p>
          <a:p>
            <a:pPr marL="214313" indent="-228600">
              <a:buClr>
                <a:schemeClr val="dk1"/>
              </a:buClr>
              <a:buSzPts val="2100"/>
              <a:buFont typeface="Calibri"/>
              <a:buChar char="•"/>
            </a:pPr>
            <a:r>
              <a:rPr lang="en-US" sz="1575">
                <a:solidFill>
                  <a:schemeClr val="dk1"/>
                </a:solidFill>
                <a:latin typeface="Calibri"/>
                <a:ea typeface="Calibri"/>
                <a:cs typeface="Calibri"/>
                <a:sym typeface="Calibri"/>
              </a:rPr>
              <a:t>There are 3 stages:</a:t>
            </a:r>
            <a:endParaRPr sz="1575">
              <a:solidFill>
                <a:schemeClr val="dk1"/>
              </a:solidFill>
              <a:latin typeface="Calibri"/>
              <a:ea typeface="Calibri"/>
              <a:cs typeface="Calibri"/>
              <a:sym typeface="Calibri"/>
            </a:endParaRPr>
          </a:p>
          <a:p>
            <a:pPr marL="214313" indent="-228600">
              <a:buClr>
                <a:schemeClr val="dk1"/>
              </a:buClr>
              <a:buSzPts val="2100"/>
              <a:buFont typeface="Calibri"/>
              <a:buChar char="•"/>
            </a:pPr>
            <a:r>
              <a:rPr lang="en-US" sz="1575">
                <a:solidFill>
                  <a:schemeClr val="dk1"/>
                </a:solidFill>
                <a:latin typeface="Calibri"/>
                <a:ea typeface="Calibri"/>
                <a:cs typeface="Calibri"/>
                <a:sym typeface="Calibri"/>
              </a:rPr>
              <a:t>Vertex Alignment: VertAlign outputs an initial feature vector for each vertex. In subsequent stages, the VertAlign output is concatenated with the vertex feature from the previous stage.</a:t>
            </a:r>
            <a:endParaRPr sz="1575">
              <a:solidFill>
                <a:schemeClr val="dk1"/>
              </a:solidFill>
              <a:latin typeface="Calibri"/>
              <a:ea typeface="Calibri"/>
              <a:cs typeface="Calibri"/>
              <a:sym typeface="Calibri"/>
            </a:endParaRPr>
          </a:p>
          <a:p>
            <a:pPr marL="214313" indent="-228600">
              <a:buClr>
                <a:schemeClr val="dk1"/>
              </a:buClr>
              <a:buSzPts val="2100"/>
              <a:buFont typeface="Calibri"/>
              <a:buChar char="•"/>
            </a:pPr>
            <a:r>
              <a:rPr lang="en-US" sz="1575">
                <a:solidFill>
                  <a:schemeClr val="dk1"/>
                </a:solidFill>
                <a:latin typeface="Calibri"/>
                <a:ea typeface="Calibri"/>
                <a:cs typeface="Calibri"/>
                <a:sym typeface="Calibri"/>
              </a:rPr>
              <a:t>Graph convolution:  Each stage of the mesh refinement branch uses several graph convolution layers to aggregate information over local mesh region.</a:t>
            </a:r>
            <a:endParaRPr sz="1575">
              <a:solidFill>
                <a:schemeClr val="dk1"/>
              </a:solidFill>
              <a:latin typeface="Calibri"/>
              <a:ea typeface="Calibri"/>
              <a:cs typeface="Calibri"/>
              <a:sym typeface="Calibri"/>
            </a:endParaRPr>
          </a:p>
          <a:p>
            <a:pPr marL="214313" indent="-228600">
              <a:buClr>
                <a:schemeClr val="dk1"/>
              </a:buClr>
              <a:buSzPts val="2100"/>
              <a:buFont typeface="Calibri"/>
              <a:buChar char="•"/>
            </a:pPr>
            <a:r>
              <a:rPr lang="en-US" sz="1575">
                <a:solidFill>
                  <a:schemeClr val="dk1"/>
                </a:solidFill>
                <a:latin typeface="Calibri"/>
                <a:ea typeface="Calibri"/>
                <a:cs typeface="Calibri"/>
                <a:sym typeface="Calibri"/>
              </a:rPr>
              <a:t>Vertex Refinement: computes updated vertex position</a:t>
            </a:r>
            <a:endParaRPr sz="1575">
              <a:solidFill>
                <a:schemeClr val="dk1"/>
              </a:solidFill>
              <a:latin typeface="Calibri"/>
              <a:ea typeface="Calibri"/>
              <a:cs typeface="Calibri"/>
              <a:sym typeface="Calibri"/>
            </a:endParaRPr>
          </a:p>
          <a:p>
            <a:pPr marL="342900"/>
            <a:r>
              <a:rPr lang="en-US" sz="1575">
                <a:solidFill>
                  <a:schemeClr val="dk1"/>
                </a:solidFill>
                <a:latin typeface="Calibri"/>
                <a:ea typeface="Calibri"/>
                <a:cs typeface="Calibri"/>
                <a:sym typeface="Calibri"/>
              </a:rPr>
              <a:t>This updates the mesh geometry, keeping its topology fixed</a:t>
            </a:r>
            <a:endParaRPr sz="1575">
              <a:solidFill>
                <a:schemeClr val="dk1"/>
              </a:solidFill>
              <a:latin typeface="Calibri"/>
              <a:ea typeface="Calibri"/>
              <a:cs typeface="Calibri"/>
              <a:sym typeface="Calibri"/>
            </a:endParaRPr>
          </a:p>
        </p:txBody>
      </p:sp>
      <p:pic>
        <p:nvPicPr>
          <p:cNvPr id="226" name="Google Shape;226;p24"/>
          <p:cNvPicPr preferRelativeResize="0"/>
          <p:nvPr/>
        </p:nvPicPr>
        <p:blipFill>
          <a:blip r:embed="rId3">
            <a:alphaModFix/>
          </a:blip>
          <a:stretch>
            <a:fillRect/>
          </a:stretch>
        </p:blipFill>
        <p:spPr>
          <a:xfrm>
            <a:off x="5260538" y="844578"/>
            <a:ext cx="3569194" cy="1438331"/>
          </a:xfrm>
          <a:prstGeom prst="rect">
            <a:avLst/>
          </a:prstGeom>
          <a:noFill/>
          <a:ln>
            <a:noFill/>
          </a:ln>
        </p:spPr>
      </p:pic>
      <p:pic>
        <p:nvPicPr>
          <p:cNvPr id="227" name="Google Shape;227;p24"/>
          <p:cNvPicPr preferRelativeResize="0"/>
          <p:nvPr/>
        </p:nvPicPr>
        <p:blipFill>
          <a:blip r:embed="rId4">
            <a:alphaModFix/>
          </a:blip>
          <a:stretch>
            <a:fillRect/>
          </a:stretch>
        </p:blipFill>
        <p:spPr>
          <a:xfrm>
            <a:off x="6496669" y="2648285"/>
            <a:ext cx="1542734" cy="1828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5"/>
          <p:cNvSpPr/>
          <p:nvPr/>
        </p:nvSpPr>
        <p:spPr>
          <a:xfrm>
            <a:off x="1" y="78784"/>
            <a:ext cx="126900" cy="361800"/>
          </a:xfrm>
          <a:prstGeom prst="rect">
            <a:avLst/>
          </a:prstGeom>
          <a:solidFill>
            <a:srgbClr val="0E4094"/>
          </a:solidFill>
          <a:ln>
            <a:noFill/>
          </a:ln>
        </p:spPr>
        <p:txBody>
          <a:bodyPr spcFirstLastPara="1" wrap="square" lIns="68569" tIns="34275" rIns="68569" bIns="34275" anchor="ctr" anchorCtr="0">
            <a:noAutofit/>
          </a:bodyPr>
          <a:lstStyle/>
          <a:p>
            <a:pPr algn="ctr"/>
            <a:endParaRPr sz="1350">
              <a:solidFill>
                <a:schemeClr val="lt1"/>
              </a:solidFill>
            </a:endParaRPr>
          </a:p>
        </p:txBody>
      </p:sp>
      <p:sp>
        <p:nvSpPr>
          <p:cNvPr id="233" name="Google Shape;233;p25"/>
          <p:cNvSpPr txBox="1"/>
          <p:nvPr/>
        </p:nvSpPr>
        <p:spPr>
          <a:xfrm>
            <a:off x="286424" y="40542"/>
            <a:ext cx="7051725" cy="438551"/>
          </a:xfrm>
          <a:prstGeom prst="rect">
            <a:avLst/>
          </a:prstGeom>
          <a:noFill/>
          <a:ln>
            <a:noFill/>
          </a:ln>
        </p:spPr>
        <p:txBody>
          <a:bodyPr spcFirstLastPara="1" wrap="square" lIns="68569" tIns="34275" rIns="68569" bIns="34275" anchor="ctr" anchorCtr="0">
            <a:spAutoFit/>
          </a:bodyPr>
          <a:lstStyle/>
          <a:p>
            <a:r>
              <a:rPr lang="en-US" sz="2400" b="1">
                <a:solidFill>
                  <a:schemeClr val="dk1"/>
                </a:solidFill>
              </a:rPr>
              <a:t>Other Methods Tried</a:t>
            </a:r>
            <a:endParaRPr sz="2400" b="1">
              <a:solidFill>
                <a:schemeClr val="dk1"/>
              </a:solidFill>
            </a:endParaRPr>
          </a:p>
        </p:txBody>
      </p:sp>
      <p:sp>
        <p:nvSpPr>
          <p:cNvPr id="234" name="Google Shape;234;p25"/>
          <p:cNvSpPr/>
          <p:nvPr/>
        </p:nvSpPr>
        <p:spPr>
          <a:xfrm>
            <a:off x="178475" y="78784"/>
            <a:ext cx="56475" cy="361800"/>
          </a:xfrm>
          <a:prstGeom prst="rect">
            <a:avLst/>
          </a:prstGeom>
          <a:solidFill>
            <a:srgbClr val="BFBFBF"/>
          </a:solidFill>
          <a:ln>
            <a:noFill/>
          </a:ln>
        </p:spPr>
        <p:txBody>
          <a:bodyPr spcFirstLastPara="1" wrap="square" lIns="68569" tIns="34275" rIns="68569" bIns="34275" anchor="ctr" anchorCtr="0">
            <a:noAutofit/>
          </a:bodyPr>
          <a:lstStyle/>
          <a:p>
            <a:pPr algn="ctr"/>
            <a:endParaRPr sz="1350">
              <a:solidFill>
                <a:schemeClr val="lt1"/>
              </a:solidFill>
            </a:endParaRPr>
          </a:p>
        </p:txBody>
      </p:sp>
      <p:sp>
        <p:nvSpPr>
          <p:cNvPr id="236" name="Google Shape;236;p25"/>
          <p:cNvSpPr txBox="1"/>
          <p:nvPr/>
        </p:nvSpPr>
        <p:spPr>
          <a:xfrm>
            <a:off x="1" y="604886"/>
            <a:ext cx="9144000" cy="207719"/>
          </a:xfrm>
          <a:prstGeom prst="rect">
            <a:avLst/>
          </a:prstGeom>
          <a:solidFill>
            <a:srgbClr val="F2F2F2"/>
          </a:solidFill>
          <a:ln>
            <a:noFill/>
          </a:ln>
          <a:effectLst>
            <a:outerShdw blurRad="50800" dist="38100" dir="5400000" algn="t" rotWithShape="0">
              <a:srgbClr val="000000">
                <a:alpha val="40000"/>
              </a:srgbClr>
            </a:outerShdw>
          </a:effectLst>
        </p:spPr>
        <p:txBody>
          <a:bodyPr spcFirstLastPara="1" wrap="square" lIns="68569" tIns="34275" rIns="68569" bIns="34275" anchor="t" anchorCtr="0">
            <a:spAutoFit/>
          </a:bodyPr>
          <a:lstStyle/>
          <a:p>
            <a:pPr algn="just"/>
            <a:endParaRPr sz="900">
              <a:solidFill>
                <a:srgbClr val="0E4094"/>
              </a:solidFill>
              <a:latin typeface="Calibri"/>
              <a:ea typeface="Calibri"/>
              <a:cs typeface="Calibri"/>
              <a:sym typeface="Calibri"/>
            </a:endParaRPr>
          </a:p>
        </p:txBody>
      </p:sp>
      <p:sp>
        <p:nvSpPr>
          <p:cNvPr id="237" name="Google Shape;237;p25"/>
          <p:cNvSpPr txBox="1"/>
          <p:nvPr/>
        </p:nvSpPr>
        <p:spPr>
          <a:xfrm>
            <a:off x="601355" y="908428"/>
            <a:ext cx="6064650" cy="276969"/>
          </a:xfrm>
          <a:prstGeom prst="rect">
            <a:avLst/>
          </a:prstGeom>
          <a:noFill/>
          <a:ln>
            <a:noFill/>
          </a:ln>
        </p:spPr>
        <p:txBody>
          <a:bodyPr spcFirstLastPara="1" wrap="square" lIns="68569" tIns="34275" rIns="68569" bIns="34275" anchor="t" anchorCtr="0">
            <a:spAutoFit/>
          </a:bodyPr>
          <a:lstStyle/>
          <a:p>
            <a:pPr marL="214313" indent="-128588">
              <a:buClr>
                <a:schemeClr val="dk1"/>
              </a:buClr>
              <a:buSzPts val="1800"/>
            </a:pPr>
            <a:endParaRPr sz="1350">
              <a:solidFill>
                <a:schemeClr val="dk1"/>
              </a:solidFill>
              <a:latin typeface="Calibri"/>
              <a:ea typeface="Calibri"/>
              <a:cs typeface="Calibri"/>
              <a:sym typeface="Calibri"/>
            </a:endParaRPr>
          </a:p>
        </p:txBody>
      </p:sp>
      <p:sp>
        <p:nvSpPr>
          <p:cNvPr id="238" name="Google Shape;238;p25"/>
          <p:cNvSpPr txBox="1"/>
          <p:nvPr/>
        </p:nvSpPr>
        <p:spPr>
          <a:xfrm>
            <a:off x="409989" y="1205119"/>
            <a:ext cx="8448300" cy="2008212"/>
          </a:xfrm>
          <a:prstGeom prst="rect">
            <a:avLst/>
          </a:prstGeom>
          <a:noFill/>
          <a:ln>
            <a:noFill/>
          </a:ln>
        </p:spPr>
        <p:txBody>
          <a:bodyPr spcFirstLastPara="1" wrap="square" lIns="68569" tIns="34275" rIns="68569" bIns="34275" anchor="t" anchorCtr="0">
            <a:spAutoFit/>
          </a:bodyPr>
          <a:lstStyle/>
          <a:p>
            <a:pPr marL="342900"/>
            <a:endParaRPr sz="1575">
              <a:solidFill>
                <a:schemeClr val="dk1"/>
              </a:solidFill>
              <a:latin typeface="Calibri"/>
              <a:ea typeface="Calibri"/>
              <a:cs typeface="Calibri"/>
              <a:sym typeface="Calibri"/>
            </a:endParaRPr>
          </a:p>
          <a:p>
            <a:pPr marL="342900" indent="-271463">
              <a:buClr>
                <a:schemeClr val="dk1"/>
              </a:buClr>
              <a:buSzPts val="2100"/>
              <a:buFont typeface="Calibri"/>
              <a:buChar char="●"/>
            </a:pPr>
            <a:r>
              <a:rPr lang="en-US" sz="1575">
                <a:solidFill>
                  <a:schemeClr val="dk1"/>
                </a:solidFill>
                <a:latin typeface="Calibri"/>
                <a:ea typeface="Calibri"/>
                <a:cs typeface="Calibri"/>
                <a:sym typeface="Calibri"/>
              </a:rPr>
              <a:t>Panoptic Scene Reconstruction was tried which had a Minkowski Engine dependency which is built on Linux scripts.</a:t>
            </a:r>
            <a:endParaRPr sz="1575">
              <a:solidFill>
                <a:schemeClr val="dk1"/>
              </a:solidFill>
              <a:latin typeface="Calibri"/>
              <a:ea typeface="Calibri"/>
              <a:cs typeface="Calibri"/>
              <a:sym typeface="Calibri"/>
            </a:endParaRPr>
          </a:p>
          <a:p>
            <a:pPr marL="342900"/>
            <a:endParaRPr sz="1575">
              <a:solidFill>
                <a:schemeClr val="dk1"/>
              </a:solidFill>
              <a:latin typeface="Calibri"/>
              <a:ea typeface="Calibri"/>
              <a:cs typeface="Calibri"/>
              <a:sym typeface="Calibri"/>
            </a:endParaRPr>
          </a:p>
          <a:p>
            <a:pPr marL="342900" indent="-271463">
              <a:buClr>
                <a:schemeClr val="dk1"/>
              </a:buClr>
              <a:buSzPts val="2100"/>
              <a:buFont typeface="Calibri"/>
              <a:buChar char="●"/>
            </a:pPr>
            <a:r>
              <a:rPr lang="en-US" sz="1575">
                <a:solidFill>
                  <a:schemeClr val="dk1"/>
                </a:solidFill>
                <a:latin typeface="Calibri"/>
                <a:ea typeface="Calibri"/>
                <a:cs typeface="Calibri"/>
                <a:sym typeface="Calibri"/>
              </a:rPr>
              <a:t>Another attempt using TorchSparse was tried but that too is based on Linux scripts.</a:t>
            </a:r>
            <a:endParaRPr sz="1575">
              <a:solidFill>
                <a:schemeClr val="dk1"/>
              </a:solidFill>
              <a:latin typeface="Calibri"/>
              <a:ea typeface="Calibri"/>
              <a:cs typeface="Calibri"/>
              <a:sym typeface="Calibri"/>
            </a:endParaRPr>
          </a:p>
          <a:p>
            <a:pPr marL="342900"/>
            <a:endParaRPr sz="1575">
              <a:solidFill>
                <a:schemeClr val="dk1"/>
              </a:solidFill>
              <a:latin typeface="Calibri"/>
              <a:ea typeface="Calibri"/>
              <a:cs typeface="Calibri"/>
              <a:sym typeface="Calibri"/>
            </a:endParaRPr>
          </a:p>
          <a:p>
            <a:pPr marL="342900" indent="-271463">
              <a:buClr>
                <a:schemeClr val="dk1"/>
              </a:buClr>
              <a:buSzPts val="2100"/>
              <a:buFont typeface="Calibri"/>
              <a:buChar char="●"/>
            </a:pPr>
            <a:r>
              <a:rPr lang="en-US" sz="1575">
                <a:solidFill>
                  <a:schemeClr val="dk1"/>
                </a:solidFill>
                <a:latin typeface="Calibri"/>
                <a:ea typeface="Calibri"/>
                <a:cs typeface="Calibri"/>
                <a:sym typeface="Calibri"/>
              </a:rPr>
              <a:t>They are both libraries that deal with sparse tensors, which is used for a heavy application such as 3D Reconstruction.</a:t>
            </a:r>
            <a:endParaRPr sz="1575">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 y="78784"/>
            <a:ext cx="126999" cy="361898"/>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SamsungOne 600C" panose="020B0706030303020204" pitchFamily="34" charset="0"/>
              <a:ea typeface="SamsungOne 600C" panose="020B0706030303020204" pitchFamily="34" charset="0"/>
            </a:endParaRPr>
          </a:p>
        </p:txBody>
      </p:sp>
      <p:sp>
        <p:nvSpPr>
          <p:cNvPr id="12" name="TextBox 11"/>
          <p:cNvSpPr txBox="1"/>
          <p:nvPr/>
        </p:nvSpPr>
        <p:spPr>
          <a:xfrm>
            <a:off x="286423" y="86607"/>
            <a:ext cx="7051637" cy="346249"/>
          </a:xfrm>
          <a:prstGeom prst="rect">
            <a:avLst/>
          </a:prstGeom>
          <a:noFill/>
        </p:spPr>
        <p:txBody>
          <a:bodyPr wrap="square" lIns="68580" tIns="34290" rIns="68580" bIns="34290" rtlCol="0" anchor="ctr">
            <a:spAutoFit/>
          </a:bodyPr>
          <a:lstStyle/>
          <a:p>
            <a:r>
              <a:rPr lang="en-IN" sz="1800" b="1">
                <a:latin typeface="SamsungOne 200"/>
                <a:ea typeface="SamsungOne 200" panose="020B0203030303020204" pitchFamily="34" charset="0"/>
              </a:rPr>
              <a:t>Current Progress – Instance and Semantic segmentation</a:t>
            </a:r>
          </a:p>
        </p:txBody>
      </p:sp>
      <p:sp>
        <p:nvSpPr>
          <p:cNvPr id="14" name="Rectangle 13"/>
          <p:cNvSpPr/>
          <p:nvPr/>
        </p:nvSpPr>
        <p:spPr>
          <a:xfrm>
            <a:off x="178475" y="78784"/>
            <a:ext cx="56475" cy="36189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SamsungOne 600C" panose="020B0706030303020204" pitchFamily="34" charset="0"/>
              <a:ea typeface="SamsungOne 600C" panose="020B0706030303020204" pitchFamily="34" charset="0"/>
            </a:endParaRPr>
          </a:p>
        </p:txBody>
      </p:sp>
      <p:pic>
        <p:nvPicPr>
          <p:cNvPr id="3" name="Picture 2">
            <a:extLst>
              <a:ext uri="{FF2B5EF4-FFF2-40B4-BE49-F238E27FC236}">
                <a16:creationId xmlns:a16="http://schemas.microsoft.com/office/drawing/2014/main" id="{0D863005-3693-335F-67AB-3CFD48E650A9}"/>
              </a:ext>
            </a:extLst>
          </p:cNvPr>
          <p:cNvPicPr>
            <a:picLocks noChangeAspect="1"/>
          </p:cNvPicPr>
          <p:nvPr/>
        </p:nvPicPr>
        <p:blipFill>
          <a:blip r:embed="rId2"/>
          <a:stretch>
            <a:fillRect/>
          </a:stretch>
        </p:blipFill>
        <p:spPr>
          <a:xfrm>
            <a:off x="517338" y="729505"/>
            <a:ext cx="3032312" cy="1610286"/>
          </a:xfrm>
          <a:prstGeom prst="rect">
            <a:avLst/>
          </a:prstGeom>
        </p:spPr>
      </p:pic>
      <p:pic>
        <p:nvPicPr>
          <p:cNvPr id="4" name="Picture 3">
            <a:extLst>
              <a:ext uri="{FF2B5EF4-FFF2-40B4-BE49-F238E27FC236}">
                <a16:creationId xmlns:a16="http://schemas.microsoft.com/office/drawing/2014/main" id="{D56FCFD3-A990-AB0A-F995-AFA087141DE5}"/>
              </a:ext>
            </a:extLst>
          </p:cNvPr>
          <p:cNvPicPr>
            <a:picLocks noChangeAspect="1"/>
          </p:cNvPicPr>
          <p:nvPr/>
        </p:nvPicPr>
        <p:blipFill>
          <a:blip r:embed="rId3"/>
          <a:stretch>
            <a:fillRect/>
          </a:stretch>
        </p:blipFill>
        <p:spPr>
          <a:xfrm>
            <a:off x="4713194" y="729505"/>
            <a:ext cx="3493367" cy="1610287"/>
          </a:xfrm>
          <a:prstGeom prst="rect">
            <a:avLst/>
          </a:prstGeom>
        </p:spPr>
      </p:pic>
      <p:pic>
        <p:nvPicPr>
          <p:cNvPr id="5" name="Picture 4">
            <a:extLst>
              <a:ext uri="{FF2B5EF4-FFF2-40B4-BE49-F238E27FC236}">
                <a16:creationId xmlns:a16="http://schemas.microsoft.com/office/drawing/2014/main" id="{68E436C9-B266-C0FC-61DB-5FFBCD8D3B62}"/>
              </a:ext>
            </a:extLst>
          </p:cNvPr>
          <p:cNvPicPr>
            <a:picLocks noChangeAspect="1"/>
          </p:cNvPicPr>
          <p:nvPr/>
        </p:nvPicPr>
        <p:blipFill>
          <a:blip r:embed="rId4"/>
          <a:stretch>
            <a:fillRect/>
          </a:stretch>
        </p:blipFill>
        <p:spPr>
          <a:xfrm>
            <a:off x="127000" y="2867585"/>
            <a:ext cx="2493460" cy="1546411"/>
          </a:xfrm>
          <a:prstGeom prst="rect">
            <a:avLst/>
          </a:prstGeom>
        </p:spPr>
      </p:pic>
      <p:pic>
        <p:nvPicPr>
          <p:cNvPr id="6" name="Picture 5">
            <a:extLst>
              <a:ext uri="{FF2B5EF4-FFF2-40B4-BE49-F238E27FC236}">
                <a16:creationId xmlns:a16="http://schemas.microsoft.com/office/drawing/2014/main" id="{A586860A-81BA-E73D-B7C7-B7C7F6274CEC}"/>
              </a:ext>
            </a:extLst>
          </p:cNvPr>
          <p:cNvPicPr>
            <a:picLocks noChangeAspect="1"/>
          </p:cNvPicPr>
          <p:nvPr/>
        </p:nvPicPr>
        <p:blipFill>
          <a:blip r:embed="rId5"/>
          <a:stretch>
            <a:fillRect/>
          </a:stretch>
        </p:blipFill>
        <p:spPr>
          <a:xfrm>
            <a:off x="2869609" y="2867584"/>
            <a:ext cx="2912247" cy="1546411"/>
          </a:xfrm>
          <a:prstGeom prst="rect">
            <a:avLst/>
          </a:prstGeom>
        </p:spPr>
      </p:pic>
      <p:pic>
        <p:nvPicPr>
          <p:cNvPr id="8" name="Picture 7">
            <a:extLst>
              <a:ext uri="{FF2B5EF4-FFF2-40B4-BE49-F238E27FC236}">
                <a16:creationId xmlns:a16="http://schemas.microsoft.com/office/drawing/2014/main" id="{1A57A25A-5FE8-9B93-D69D-F00CD22820D5}"/>
              </a:ext>
            </a:extLst>
          </p:cNvPr>
          <p:cNvPicPr>
            <a:picLocks noChangeAspect="1"/>
          </p:cNvPicPr>
          <p:nvPr/>
        </p:nvPicPr>
        <p:blipFill>
          <a:blip r:embed="rId6"/>
          <a:stretch>
            <a:fillRect/>
          </a:stretch>
        </p:blipFill>
        <p:spPr>
          <a:xfrm>
            <a:off x="6031005" y="2867584"/>
            <a:ext cx="2912247" cy="1546411"/>
          </a:xfrm>
          <a:prstGeom prst="rect">
            <a:avLst/>
          </a:prstGeom>
        </p:spPr>
      </p:pic>
    </p:spTree>
    <p:extLst>
      <p:ext uri="{BB962C8B-B14F-4D97-AF65-F5344CB8AC3E}">
        <p14:creationId xmlns:p14="http://schemas.microsoft.com/office/powerpoint/2010/main" val="4092692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g2b26cfaf233_3_15"/>
          <p:cNvSpPr/>
          <p:nvPr/>
        </p:nvSpPr>
        <p:spPr>
          <a:xfrm>
            <a:off x="125446" y="525309"/>
            <a:ext cx="8880300" cy="693000"/>
          </a:xfrm>
          <a:prstGeom prst="rect">
            <a:avLst/>
          </a:prstGeom>
          <a:solidFill>
            <a:srgbClr val="3F3F3F"/>
          </a:solidFill>
          <a:ln>
            <a:noFill/>
          </a:ln>
          <a:effectLst>
            <a:outerShdw blurRad="50800" dist="38100" dir="8100000" algn="tr" rotWithShape="0">
              <a:srgbClr val="000000">
                <a:alpha val="40000"/>
              </a:srgbClr>
            </a:outerShdw>
          </a:effectLst>
        </p:spPr>
        <p:txBody>
          <a:bodyPr spcFirstLastPara="1" wrap="square" lIns="68569" tIns="34275" rIns="68569" bIns="34275" anchor="ctr" anchorCtr="0">
            <a:noAutofit/>
          </a:bodyPr>
          <a:lstStyle/>
          <a:p>
            <a:pPr algn="ctr"/>
            <a:endParaRPr sz="1350">
              <a:solidFill>
                <a:schemeClr val="lt1"/>
              </a:solidFill>
            </a:endParaRPr>
          </a:p>
        </p:txBody>
      </p:sp>
      <p:sp>
        <p:nvSpPr>
          <p:cNvPr id="288" name="Google Shape;288;g2b26cfaf233_3_15"/>
          <p:cNvSpPr/>
          <p:nvPr/>
        </p:nvSpPr>
        <p:spPr>
          <a:xfrm>
            <a:off x="1" y="78784"/>
            <a:ext cx="126900" cy="361800"/>
          </a:xfrm>
          <a:prstGeom prst="rect">
            <a:avLst/>
          </a:prstGeom>
          <a:solidFill>
            <a:srgbClr val="0E4094"/>
          </a:solidFill>
          <a:ln>
            <a:noFill/>
          </a:ln>
        </p:spPr>
        <p:txBody>
          <a:bodyPr spcFirstLastPara="1" wrap="square" lIns="68569" tIns="34275" rIns="68569" bIns="34275" anchor="ctr" anchorCtr="0">
            <a:noAutofit/>
          </a:bodyPr>
          <a:lstStyle/>
          <a:p>
            <a:pPr algn="ctr"/>
            <a:endParaRPr sz="1350">
              <a:solidFill>
                <a:schemeClr val="lt1"/>
              </a:solidFill>
            </a:endParaRPr>
          </a:p>
        </p:txBody>
      </p:sp>
      <p:sp>
        <p:nvSpPr>
          <p:cNvPr id="289" name="Google Shape;289;g2b26cfaf233_3_15"/>
          <p:cNvSpPr txBox="1"/>
          <p:nvPr/>
        </p:nvSpPr>
        <p:spPr>
          <a:xfrm>
            <a:off x="286423" y="109740"/>
            <a:ext cx="7517475" cy="300052"/>
          </a:xfrm>
          <a:prstGeom prst="rect">
            <a:avLst/>
          </a:prstGeom>
          <a:noFill/>
          <a:ln>
            <a:noFill/>
          </a:ln>
        </p:spPr>
        <p:txBody>
          <a:bodyPr spcFirstLastPara="1" wrap="square" lIns="68569" tIns="34275" rIns="68569" bIns="34275" anchor="ctr" anchorCtr="0">
            <a:spAutoFit/>
          </a:bodyPr>
          <a:lstStyle/>
          <a:p>
            <a:endParaRPr sz="1500">
              <a:solidFill>
                <a:srgbClr val="7F7F7F"/>
              </a:solidFill>
            </a:endParaRPr>
          </a:p>
        </p:txBody>
      </p:sp>
      <p:sp>
        <p:nvSpPr>
          <p:cNvPr id="290" name="Google Shape;290;g2b26cfaf233_3_15"/>
          <p:cNvSpPr/>
          <p:nvPr/>
        </p:nvSpPr>
        <p:spPr>
          <a:xfrm>
            <a:off x="178475" y="78784"/>
            <a:ext cx="56475" cy="361800"/>
          </a:xfrm>
          <a:prstGeom prst="rect">
            <a:avLst/>
          </a:prstGeom>
          <a:solidFill>
            <a:srgbClr val="BFBFBF"/>
          </a:solidFill>
          <a:ln>
            <a:noFill/>
          </a:ln>
        </p:spPr>
        <p:txBody>
          <a:bodyPr spcFirstLastPara="1" wrap="square" lIns="68569" tIns="34275" rIns="68569" bIns="34275" anchor="ctr" anchorCtr="0">
            <a:noAutofit/>
          </a:bodyPr>
          <a:lstStyle/>
          <a:p>
            <a:pPr algn="ctr"/>
            <a:endParaRPr sz="1350">
              <a:solidFill>
                <a:schemeClr val="lt1"/>
              </a:solidFill>
            </a:endParaRPr>
          </a:p>
        </p:txBody>
      </p:sp>
      <p:sp>
        <p:nvSpPr>
          <p:cNvPr id="291" name="Google Shape;291;g2b26cfaf233_3_15"/>
          <p:cNvSpPr/>
          <p:nvPr/>
        </p:nvSpPr>
        <p:spPr>
          <a:xfrm>
            <a:off x="263156" y="618085"/>
            <a:ext cx="8462925" cy="555075"/>
          </a:xfrm>
          <a:prstGeom prst="rect">
            <a:avLst/>
          </a:prstGeom>
          <a:noFill/>
          <a:ln>
            <a:noFill/>
          </a:ln>
        </p:spPr>
        <p:txBody>
          <a:bodyPr spcFirstLastPara="1" wrap="square" lIns="68569" tIns="34275" rIns="68569" bIns="34275" anchor="t" anchorCtr="0">
            <a:noAutofit/>
          </a:bodyPr>
          <a:lstStyle/>
          <a:p>
            <a:pPr algn="ctr"/>
            <a:r>
              <a:rPr lang="en-IN" sz="2325" b="1">
                <a:solidFill>
                  <a:schemeClr val="lt1"/>
                </a:solidFill>
                <a:highlight>
                  <a:srgbClr val="3F3F3F"/>
                </a:highlight>
                <a:latin typeface="Calibri"/>
                <a:ea typeface="Calibri"/>
                <a:cs typeface="Calibri"/>
                <a:sym typeface="Calibri"/>
              </a:rPr>
              <a:t>APPROACHES USED FOR PANOPTIC SEGMENTATION</a:t>
            </a:r>
            <a:endParaRPr sz="2325" b="1">
              <a:solidFill>
                <a:schemeClr val="lt1"/>
              </a:solidFill>
              <a:highlight>
                <a:srgbClr val="3F3F3F"/>
              </a:highlight>
              <a:latin typeface="Calibri"/>
              <a:ea typeface="Calibri"/>
              <a:cs typeface="Calibri"/>
              <a:sym typeface="Calibri"/>
            </a:endParaRPr>
          </a:p>
        </p:txBody>
      </p:sp>
      <p:sp>
        <p:nvSpPr>
          <p:cNvPr id="292" name="Google Shape;292;g2b26cfaf233_3_15"/>
          <p:cNvSpPr/>
          <p:nvPr/>
        </p:nvSpPr>
        <p:spPr>
          <a:xfrm>
            <a:off x="1380413" y="536738"/>
            <a:ext cx="3125475" cy="361800"/>
          </a:xfrm>
          <a:prstGeom prst="rect">
            <a:avLst/>
          </a:prstGeom>
          <a:noFill/>
          <a:ln>
            <a:noFill/>
          </a:ln>
        </p:spPr>
        <p:txBody>
          <a:bodyPr spcFirstLastPara="1" wrap="square" lIns="68569" tIns="34275" rIns="68569" bIns="34275" anchor="t" anchorCtr="0">
            <a:noAutofit/>
          </a:bodyPr>
          <a:lstStyle/>
          <a:p>
            <a:endParaRPr sz="900">
              <a:solidFill>
                <a:schemeClr val="lt1"/>
              </a:solidFill>
            </a:endParaRPr>
          </a:p>
        </p:txBody>
      </p:sp>
      <p:sp>
        <p:nvSpPr>
          <p:cNvPr id="294" name="Google Shape;294;g2b26cfaf233_3_15"/>
          <p:cNvSpPr txBox="1"/>
          <p:nvPr/>
        </p:nvSpPr>
        <p:spPr>
          <a:xfrm>
            <a:off x="7530084" y="4866898"/>
            <a:ext cx="1613925" cy="276969"/>
          </a:xfrm>
          <a:prstGeom prst="rect">
            <a:avLst/>
          </a:prstGeom>
          <a:noFill/>
          <a:ln>
            <a:noFill/>
          </a:ln>
        </p:spPr>
        <p:txBody>
          <a:bodyPr spcFirstLastPara="1" wrap="square" lIns="68569" tIns="34275" rIns="68569" bIns="34275" anchor="ctr" anchorCtr="0">
            <a:spAutoFit/>
          </a:bodyPr>
          <a:lstStyle/>
          <a:p>
            <a:endParaRPr sz="1350">
              <a:solidFill>
                <a:srgbClr val="7F7F7F"/>
              </a:solidFill>
            </a:endParaRPr>
          </a:p>
        </p:txBody>
      </p:sp>
      <p:sp>
        <p:nvSpPr>
          <p:cNvPr id="295" name="Google Shape;295;g2b26cfaf233_3_15"/>
          <p:cNvSpPr txBox="1"/>
          <p:nvPr/>
        </p:nvSpPr>
        <p:spPr>
          <a:xfrm>
            <a:off x="263156" y="1504988"/>
            <a:ext cx="8462925" cy="2066175"/>
          </a:xfrm>
          <a:prstGeom prst="rect">
            <a:avLst/>
          </a:prstGeom>
          <a:noFill/>
          <a:ln>
            <a:noFill/>
          </a:ln>
        </p:spPr>
        <p:txBody>
          <a:bodyPr spcFirstLastPara="1" wrap="square" lIns="68569" tIns="68569" rIns="68569" bIns="68569" anchor="t" anchorCtr="0">
            <a:noAutofit/>
          </a:bodyPr>
          <a:lstStyle/>
          <a:p>
            <a:endParaRPr sz="1425">
              <a:solidFill>
                <a:schemeClr val="dk1"/>
              </a:solidFill>
              <a:latin typeface="Calibri"/>
              <a:ea typeface="Calibri"/>
              <a:cs typeface="Calibri"/>
              <a:sym typeface="Calibri"/>
            </a:endParaRPr>
          </a:p>
        </p:txBody>
      </p:sp>
      <p:pic>
        <p:nvPicPr>
          <p:cNvPr id="296" name="Google Shape;296;g2b26cfaf233_3_15"/>
          <p:cNvPicPr preferRelativeResize="0"/>
          <p:nvPr/>
        </p:nvPicPr>
        <p:blipFill>
          <a:blip r:embed="rId3">
            <a:alphaModFix/>
          </a:blip>
          <a:stretch>
            <a:fillRect/>
          </a:stretch>
        </p:blipFill>
        <p:spPr>
          <a:xfrm>
            <a:off x="815101" y="1866619"/>
            <a:ext cx="6988799" cy="1278056"/>
          </a:xfrm>
          <a:prstGeom prst="rect">
            <a:avLst/>
          </a:prstGeom>
          <a:noFill/>
          <a:ln>
            <a:noFill/>
          </a:ln>
        </p:spPr>
      </p:pic>
      <p:sp>
        <p:nvSpPr>
          <p:cNvPr id="297" name="Google Shape;297;g2b26cfaf233_3_15"/>
          <p:cNvSpPr txBox="1"/>
          <p:nvPr/>
        </p:nvSpPr>
        <p:spPr>
          <a:xfrm>
            <a:off x="189075" y="1381406"/>
            <a:ext cx="6133725" cy="276975"/>
          </a:xfrm>
          <a:prstGeom prst="rect">
            <a:avLst/>
          </a:prstGeom>
          <a:noFill/>
          <a:ln>
            <a:noFill/>
          </a:ln>
        </p:spPr>
        <p:txBody>
          <a:bodyPr spcFirstLastPara="1" wrap="square" lIns="68569" tIns="68569" rIns="68569" bIns="68569" anchor="t" anchorCtr="0">
            <a:noAutofit/>
          </a:bodyPr>
          <a:lstStyle/>
          <a:p>
            <a:r>
              <a:rPr lang="en-IN" sz="1200" b="1">
                <a:solidFill>
                  <a:schemeClr val="dk1"/>
                </a:solidFill>
                <a:latin typeface="Calibri"/>
                <a:ea typeface="Calibri"/>
                <a:cs typeface="Calibri"/>
                <a:sym typeface="Calibri"/>
              </a:rPr>
              <a:t>Approach 1: Real-Time Panoptic Segmentation from Dense Detections </a:t>
            </a:r>
            <a:endParaRPr sz="1200" b="1">
              <a:solidFill>
                <a:schemeClr val="dk1"/>
              </a:solidFill>
              <a:latin typeface="Calibri"/>
              <a:ea typeface="Calibri"/>
              <a:cs typeface="Calibri"/>
              <a:sym typeface="Calibri"/>
            </a:endParaRPr>
          </a:p>
          <a:p>
            <a:r>
              <a:rPr lang="en-IN" sz="1200" u="sng">
                <a:solidFill>
                  <a:schemeClr val="hlink"/>
                </a:solidFill>
                <a:latin typeface="Calibri"/>
                <a:ea typeface="Calibri"/>
                <a:cs typeface="Calibri"/>
                <a:sym typeface="Calibri"/>
                <a:hlinkClick r:id="rId4"/>
              </a:rPr>
              <a:t>https://arxiv.org/pdf/1912.01202.pdf</a:t>
            </a:r>
            <a:endParaRPr sz="1200">
              <a:solidFill>
                <a:schemeClr val="dk1"/>
              </a:solidFill>
              <a:latin typeface="Calibri"/>
              <a:ea typeface="Calibri"/>
              <a:cs typeface="Calibri"/>
              <a:sym typeface="Calibri"/>
            </a:endParaRPr>
          </a:p>
        </p:txBody>
      </p:sp>
      <p:sp>
        <p:nvSpPr>
          <p:cNvPr id="298" name="Google Shape;298;g2b26cfaf233_3_15"/>
          <p:cNvSpPr txBox="1"/>
          <p:nvPr/>
        </p:nvSpPr>
        <p:spPr>
          <a:xfrm>
            <a:off x="178481" y="3223800"/>
            <a:ext cx="6666300" cy="456300"/>
          </a:xfrm>
          <a:prstGeom prst="rect">
            <a:avLst/>
          </a:prstGeom>
          <a:noFill/>
          <a:ln>
            <a:noFill/>
          </a:ln>
        </p:spPr>
        <p:txBody>
          <a:bodyPr spcFirstLastPara="1" wrap="square" lIns="68569" tIns="68569" rIns="68569" bIns="68569" anchor="t" anchorCtr="0">
            <a:noAutofit/>
          </a:bodyPr>
          <a:lstStyle/>
          <a:p>
            <a:r>
              <a:rPr lang="en-IN" sz="1200" b="1">
                <a:solidFill>
                  <a:schemeClr val="dk1"/>
                </a:solidFill>
                <a:latin typeface="Calibri"/>
                <a:ea typeface="Calibri"/>
                <a:cs typeface="Calibri"/>
                <a:sym typeface="Calibri"/>
              </a:rPr>
              <a:t>Approach 2: OneFormer: One Transformer to Rule Universal Image Segmentation </a:t>
            </a:r>
            <a:endParaRPr sz="1200" b="1">
              <a:solidFill>
                <a:schemeClr val="dk1"/>
              </a:solidFill>
              <a:latin typeface="Calibri"/>
              <a:ea typeface="Calibri"/>
              <a:cs typeface="Calibri"/>
              <a:sym typeface="Calibri"/>
            </a:endParaRPr>
          </a:p>
          <a:p>
            <a:r>
              <a:rPr lang="en-IN" sz="1200" u="sng">
                <a:solidFill>
                  <a:schemeClr val="hlink"/>
                </a:solidFill>
                <a:latin typeface="Calibri"/>
                <a:ea typeface="Calibri"/>
                <a:cs typeface="Calibri"/>
                <a:sym typeface="Calibri"/>
                <a:hlinkClick r:id="rId5"/>
              </a:rPr>
              <a:t>https://arxiv.org/pdf/2211.06220.pdf</a:t>
            </a:r>
            <a:endParaRPr sz="1200">
              <a:solidFill>
                <a:schemeClr val="dk1"/>
              </a:solidFill>
              <a:latin typeface="Calibri"/>
              <a:ea typeface="Calibri"/>
              <a:cs typeface="Calibri"/>
              <a:sym typeface="Calibri"/>
            </a:endParaRPr>
          </a:p>
        </p:txBody>
      </p:sp>
      <p:pic>
        <p:nvPicPr>
          <p:cNvPr id="299" name="Google Shape;299;g2b26cfaf233_3_15"/>
          <p:cNvPicPr preferRelativeResize="0"/>
          <p:nvPr/>
        </p:nvPicPr>
        <p:blipFill rotWithShape="1">
          <a:blip r:embed="rId6">
            <a:alphaModFix/>
          </a:blip>
          <a:srcRect t="7570" b="14946"/>
          <a:stretch/>
        </p:blipFill>
        <p:spPr>
          <a:xfrm>
            <a:off x="451426" y="3857850"/>
            <a:ext cx="8086388" cy="10090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g2b1be4ddee6_0_13"/>
          <p:cNvSpPr/>
          <p:nvPr/>
        </p:nvSpPr>
        <p:spPr>
          <a:xfrm>
            <a:off x="125446" y="525309"/>
            <a:ext cx="8880300" cy="693000"/>
          </a:xfrm>
          <a:prstGeom prst="rect">
            <a:avLst/>
          </a:prstGeom>
          <a:solidFill>
            <a:srgbClr val="3F3F3F"/>
          </a:solidFill>
          <a:ln>
            <a:noFill/>
          </a:ln>
          <a:effectLst>
            <a:outerShdw blurRad="50800" dist="38100" dir="8100000" algn="tr" rotWithShape="0">
              <a:srgbClr val="000000">
                <a:alpha val="40000"/>
              </a:srgbClr>
            </a:outerShdw>
          </a:effectLst>
        </p:spPr>
        <p:txBody>
          <a:bodyPr spcFirstLastPara="1" wrap="square" lIns="68569" tIns="34275" rIns="68569" bIns="34275" anchor="ctr" anchorCtr="0">
            <a:noAutofit/>
          </a:bodyPr>
          <a:lstStyle/>
          <a:p>
            <a:pPr algn="ctr"/>
            <a:endParaRPr sz="1350">
              <a:solidFill>
                <a:schemeClr val="lt1"/>
              </a:solidFill>
            </a:endParaRPr>
          </a:p>
        </p:txBody>
      </p:sp>
      <p:sp>
        <p:nvSpPr>
          <p:cNvPr id="305" name="Google Shape;305;g2b1be4ddee6_0_13"/>
          <p:cNvSpPr/>
          <p:nvPr/>
        </p:nvSpPr>
        <p:spPr>
          <a:xfrm>
            <a:off x="1" y="78784"/>
            <a:ext cx="126900" cy="361800"/>
          </a:xfrm>
          <a:prstGeom prst="rect">
            <a:avLst/>
          </a:prstGeom>
          <a:solidFill>
            <a:srgbClr val="0E4094"/>
          </a:solidFill>
          <a:ln>
            <a:noFill/>
          </a:ln>
        </p:spPr>
        <p:txBody>
          <a:bodyPr spcFirstLastPara="1" wrap="square" lIns="68569" tIns="34275" rIns="68569" bIns="34275" anchor="ctr" anchorCtr="0">
            <a:noAutofit/>
          </a:bodyPr>
          <a:lstStyle/>
          <a:p>
            <a:pPr algn="ctr"/>
            <a:endParaRPr sz="1350">
              <a:solidFill>
                <a:schemeClr val="lt1"/>
              </a:solidFill>
            </a:endParaRPr>
          </a:p>
        </p:txBody>
      </p:sp>
      <p:sp>
        <p:nvSpPr>
          <p:cNvPr id="306" name="Google Shape;306;g2b1be4ddee6_0_13"/>
          <p:cNvSpPr txBox="1"/>
          <p:nvPr/>
        </p:nvSpPr>
        <p:spPr>
          <a:xfrm>
            <a:off x="286423" y="109740"/>
            <a:ext cx="7517475" cy="300052"/>
          </a:xfrm>
          <a:prstGeom prst="rect">
            <a:avLst/>
          </a:prstGeom>
          <a:noFill/>
          <a:ln>
            <a:noFill/>
          </a:ln>
        </p:spPr>
        <p:txBody>
          <a:bodyPr spcFirstLastPara="1" wrap="square" lIns="68569" tIns="34275" rIns="68569" bIns="34275" anchor="ctr" anchorCtr="0">
            <a:spAutoFit/>
          </a:bodyPr>
          <a:lstStyle/>
          <a:p>
            <a:endParaRPr sz="1500">
              <a:solidFill>
                <a:srgbClr val="7F7F7F"/>
              </a:solidFill>
            </a:endParaRPr>
          </a:p>
        </p:txBody>
      </p:sp>
      <p:sp>
        <p:nvSpPr>
          <p:cNvPr id="307" name="Google Shape;307;g2b1be4ddee6_0_13"/>
          <p:cNvSpPr/>
          <p:nvPr/>
        </p:nvSpPr>
        <p:spPr>
          <a:xfrm>
            <a:off x="178475" y="78784"/>
            <a:ext cx="56475" cy="361800"/>
          </a:xfrm>
          <a:prstGeom prst="rect">
            <a:avLst/>
          </a:prstGeom>
          <a:solidFill>
            <a:srgbClr val="BFBFBF"/>
          </a:solidFill>
          <a:ln>
            <a:noFill/>
          </a:ln>
        </p:spPr>
        <p:txBody>
          <a:bodyPr spcFirstLastPara="1" wrap="square" lIns="68569" tIns="34275" rIns="68569" bIns="34275" anchor="ctr" anchorCtr="0">
            <a:noAutofit/>
          </a:bodyPr>
          <a:lstStyle/>
          <a:p>
            <a:pPr algn="ctr"/>
            <a:endParaRPr sz="1350">
              <a:solidFill>
                <a:schemeClr val="lt1"/>
              </a:solidFill>
            </a:endParaRPr>
          </a:p>
        </p:txBody>
      </p:sp>
      <p:sp>
        <p:nvSpPr>
          <p:cNvPr id="308" name="Google Shape;308;g2b1be4ddee6_0_13"/>
          <p:cNvSpPr/>
          <p:nvPr/>
        </p:nvSpPr>
        <p:spPr>
          <a:xfrm>
            <a:off x="334125" y="608569"/>
            <a:ext cx="8462925" cy="555075"/>
          </a:xfrm>
          <a:prstGeom prst="rect">
            <a:avLst/>
          </a:prstGeom>
          <a:noFill/>
          <a:ln>
            <a:noFill/>
          </a:ln>
        </p:spPr>
        <p:txBody>
          <a:bodyPr spcFirstLastPara="1" wrap="square" lIns="68569" tIns="34275" rIns="68569" bIns="34275" anchor="t" anchorCtr="0">
            <a:noAutofit/>
          </a:bodyPr>
          <a:lstStyle/>
          <a:p>
            <a:pPr algn="ctr"/>
            <a:r>
              <a:rPr lang="en-IN" sz="2325" b="1">
                <a:solidFill>
                  <a:schemeClr val="lt1"/>
                </a:solidFill>
                <a:latin typeface="Calibri"/>
                <a:ea typeface="Calibri"/>
                <a:cs typeface="Calibri"/>
                <a:sym typeface="Calibri"/>
              </a:rPr>
              <a:t>Approach 1: OUTDOOR IMAGE</a:t>
            </a:r>
            <a:endParaRPr sz="3000" b="1">
              <a:solidFill>
                <a:schemeClr val="lt1"/>
              </a:solidFill>
              <a:highlight>
                <a:srgbClr val="3F3F3F"/>
              </a:highlight>
              <a:latin typeface="Calibri"/>
              <a:ea typeface="Calibri"/>
              <a:cs typeface="Calibri"/>
              <a:sym typeface="Calibri"/>
            </a:endParaRPr>
          </a:p>
        </p:txBody>
      </p:sp>
      <p:pic>
        <p:nvPicPr>
          <p:cNvPr id="310" name="Google Shape;310;g2b1be4ddee6_0_13"/>
          <p:cNvPicPr preferRelativeResize="0"/>
          <p:nvPr/>
        </p:nvPicPr>
        <p:blipFill>
          <a:blip r:embed="rId3">
            <a:alphaModFix/>
          </a:blip>
          <a:stretch>
            <a:fillRect/>
          </a:stretch>
        </p:blipFill>
        <p:spPr>
          <a:xfrm>
            <a:off x="286425" y="1451550"/>
            <a:ext cx="2907956" cy="1271989"/>
          </a:xfrm>
          <a:prstGeom prst="rect">
            <a:avLst/>
          </a:prstGeom>
          <a:noFill/>
          <a:ln>
            <a:noFill/>
          </a:ln>
        </p:spPr>
      </p:pic>
      <p:sp>
        <p:nvSpPr>
          <p:cNvPr id="311" name="Google Shape;311;g2b1be4ddee6_0_13"/>
          <p:cNvSpPr txBox="1"/>
          <p:nvPr/>
        </p:nvSpPr>
        <p:spPr>
          <a:xfrm>
            <a:off x="546261" y="2669402"/>
            <a:ext cx="2504250" cy="326475"/>
          </a:xfrm>
          <a:prstGeom prst="rect">
            <a:avLst/>
          </a:prstGeom>
          <a:noFill/>
          <a:ln>
            <a:noFill/>
          </a:ln>
        </p:spPr>
        <p:txBody>
          <a:bodyPr spcFirstLastPara="1" wrap="square" lIns="68569" tIns="68569" rIns="68569" bIns="68569" anchor="t" anchorCtr="0">
            <a:noAutofit/>
          </a:bodyPr>
          <a:lstStyle/>
          <a:p>
            <a:pPr algn="ctr"/>
            <a:r>
              <a:rPr lang="en-IN" sz="1425">
                <a:solidFill>
                  <a:schemeClr val="dk1"/>
                </a:solidFill>
              </a:rPr>
              <a:t>Semantic segmentation</a:t>
            </a:r>
            <a:endParaRPr sz="1425">
              <a:solidFill>
                <a:schemeClr val="dk1"/>
              </a:solidFill>
            </a:endParaRPr>
          </a:p>
        </p:txBody>
      </p:sp>
      <p:grpSp>
        <p:nvGrpSpPr>
          <p:cNvPr id="312" name="Google Shape;312;g2b1be4ddee6_0_13"/>
          <p:cNvGrpSpPr/>
          <p:nvPr/>
        </p:nvGrpSpPr>
        <p:grpSpPr>
          <a:xfrm>
            <a:off x="286275" y="3023287"/>
            <a:ext cx="2907880" cy="1812995"/>
            <a:chOff x="-382392" y="6187090"/>
            <a:chExt cx="5112980" cy="3193720"/>
          </a:xfrm>
        </p:grpSpPr>
        <p:pic>
          <p:nvPicPr>
            <p:cNvPr id="313" name="Google Shape;313;g2b1be4ddee6_0_13"/>
            <p:cNvPicPr preferRelativeResize="0"/>
            <p:nvPr/>
          </p:nvPicPr>
          <p:blipFill>
            <a:blip r:embed="rId4">
              <a:alphaModFix/>
            </a:blip>
            <a:stretch>
              <a:fillRect/>
            </a:stretch>
          </p:blipFill>
          <p:spPr>
            <a:xfrm>
              <a:off x="-382392" y="6187090"/>
              <a:ext cx="5112980" cy="2519867"/>
            </a:xfrm>
            <a:prstGeom prst="rect">
              <a:avLst/>
            </a:prstGeom>
            <a:noFill/>
            <a:ln>
              <a:noFill/>
            </a:ln>
          </p:spPr>
        </p:pic>
        <p:sp>
          <p:nvSpPr>
            <p:cNvPr id="314" name="Google Shape;314;g2b1be4ddee6_0_13"/>
            <p:cNvSpPr txBox="1"/>
            <p:nvPr/>
          </p:nvSpPr>
          <p:spPr>
            <a:xfrm>
              <a:off x="-136359" y="8695010"/>
              <a:ext cx="4620900" cy="685800"/>
            </a:xfrm>
            <a:prstGeom prst="rect">
              <a:avLst/>
            </a:prstGeom>
            <a:noFill/>
            <a:ln>
              <a:noFill/>
            </a:ln>
          </p:spPr>
          <p:txBody>
            <a:bodyPr spcFirstLastPara="1" wrap="square" lIns="68569" tIns="68569" rIns="68569" bIns="68569" anchor="t" anchorCtr="0">
              <a:noAutofit/>
            </a:bodyPr>
            <a:lstStyle/>
            <a:p>
              <a:pPr algn="ctr"/>
              <a:r>
                <a:rPr lang="en-IN" sz="1575">
                  <a:solidFill>
                    <a:schemeClr val="dk1"/>
                  </a:solidFill>
                  <a:latin typeface="Calibri"/>
                  <a:ea typeface="Calibri"/>
                  <a:cs typeface="Calibri"/>
                  <a:sym typeface="Calibri"/>
                </a:rPr>
                <a:t>Instance segmentation</a:t>
              </a:r>
              <a:endParaRPr sz="1575">
                <a:solidFill>
                  <a:schemeClr val="dk1"/>
                </a:solidFill>
                <a:latin typeface="Calibri"/>
                <a:ea typeface="Calibri"/>
                <a:cs typeface="Calibri"/>
                <a:sym typeface="Calibri"/>
              </a:endParaRPr>
            </a:p>
          </p:txBody>
        </p:sp>
      </p:grpSp>
      <p:pic>
        <p:nvPicPr>
          <p:cNvPr id="315" name="Google Shape;315;g2b1be4ddee6_0_13"/>
          <p:cNvPicPr preferRelativeResize="0"/>
          <p:nvPr/>
        </p:nvPicPr>
        <p:blipFill rotWithShape="1">
          <a:blip r:embed="rId5">
            <a:alphaModFix/>
          </a:blip>
          <a:srcRect b="1390"/>
          <a:stretch/>
        </p:blipFill>
        <p:spPr>
          <a:xfrm>
            <a:off x="6110007" y="1770319"/>
            <a:ext cx="2748826" cy="2951663"/>
          </a:xfrm>
          <a:prstGeom prst="rect">
            <a:avLst/>
          </a:prstGeom>
          <a:noFill/>
          <a:ln>
            <a:noFill/>
          </a:ln>
        </p:spPr>
      </p:pic>
      <p:pic>
        <p:nvPicPr>
          <p:cNvPr id="316" name="Google Shape;316;g2b1be4ddee6_0_13"/>
          <p:cNvPicPr preferRelativeResize="0"/>
          <p:nvPr/>
        </p:nvPicPr>
        <p:blipFill>
          <a:blip r:embed="rId6">
            <a:alphaModFix/>
          </a:blip>
          <a:stretch>
            <a:fillRect/>
          </a:stretch>
        </p:blipFill>
        <p:spPr>
          <a:xfrm>
            <a:off x="4283250" y="2658675"/>
            <a:ext cx="1636575" cy="578925"/>
          </a:xfrm>
          <a:prstGeom prst="rect">
            <a:avLst/>
          </a:prstGeom>
          <a:noFill/>
          <a:ln>
            <a:noFill/>
          </a:ln>
        </p:spPr>
      </p:pic>
      <p:sp>
        <p:nvSpPr>
          <p:cNvPr id="317" name="Google Shape;317;g2b1be4ddee6_0_13"/>
          <p:cNvSpPr txBox="1"/>
          <p:nvPr/>
        </p:nvSpPr>
        <p:spPr>
          <a:xfrm>
            <a:off x="3372505" y="1810793"/>
            <a:ext cx="782100" cy="578925"/>
          </a:xfrm>
          <a:prstGeom prst="rect">
            <a:avLst/>
          </a:prstGeom>
          <a:noFill/>
          <a:ln>
            <a:noFill/>
          </a:ln>
        </p:spPr>
        <p:txBody>
          <a:bodyPr spcFirstLastPara="1" wrap="square" lIns="68569" tIns="68569" rIns="68569" bIns="68569" anchor="t" anchorCtr="0">
            <a:noAutofit/>
          </a:bodyPr>
          <a:lstStyle/>
          <a:p>
            <a:r>
              <a:rPr lang="en-IN" sz="900" b="1">
                <a:solidFill>
                  <a:schemeClr val="dk1"/>
                </a:solidFill>
              </a:rPr>
              <a:t>Panoptic Quality</a:t>
            </a:r>
            <a:endParaRPr sz="900" b="1">
              <a:solidFill>
                <a:schemeClr val="dk1"/>
              </a:solidFill>
            </a:endParaRPr>
          </a:p>
        </p:txBody>
      </p:sp>
      <p:sp>
        <p:nvSpPr>
          <p:cNvPr id="318" name="Google Shape;318;g2b1be4ddee6_0_13"/>
          <p:cNvSpPr txBox="1"/>
          <p:nvPr/>
        </p:nvSpPr>
        <p:spPr>
          <a:xfrm>
            <a:off x="3356813" y="2684344"/>
            <a:ext cx="937350" cy="578925"/>
          </a:xfrm>
          <a:prstGeom prst="rect">
            <a:avLst/>
          </a:prstGeom>
          <a:noFill/>
          <a:ln>
            <a:noFill/>
          </a:ln>
        </p:spPr>
        <p:txBody>
          <a:bodyPr spcFirstLastPara="1" wrap="square" lIns="68569" tIns="68569" rIns="68569" bIns="68569" anchor="t" anchorCtr="0">
            <a:noAutofit/>
          </a:bodyPr>
          <a:lstStyle/>
          <a:p>
            <a:r>
              <a:rPr lang="en-IN" sz="900" b="1">
                <a:solidFill>
                  <a:schemeClr val="dk1"/>
                </a:solidFill>
              </a:rPr>
              <a:t>Segmentation</a:t>
            </a:r>
            <a:endParaRPr sz="900" b="1">
              <a:solidFill>
                <a:schemeClr val="dk1"/>
              </a:solidFill>
            </a:endParaRPr>
          </a:p>
          <a:p>
            <a:r>
              <a:rPr lang="en-IN" sz="900" b="1">
                <a:solidFill>
                  <a:schemeClr val="dk1"/>
                </a:solidFill>
              </a:rPr>
              <a:t>Quality</a:t>
            </a:r>
            <a:endParaRPr sz="1275" b="1">
              <a:solidFill>
                <a:schemeClr val="dk1"/>
              </a:solidFill>
            </a:endParaRPr>
          </a:p>
        </p:txBody>
      </p:sp>
      <p:sp>
        <p:nvSpPr>
          <p:cNvPr id="319" name="Google Shape;319;g2b1be4ddee6_0_13"/>
          <p:cNvSpPr txBox="1"/>
          <p:nvPr/>
        </p:nvSpPr>
        <p:spPr>
          <a:xfrm>
            <a:off x="3356813" y="3512175"/>
            <a:ext cx="884250" cy="578925"/>
          </a:xfrm>
          <a:prstGeom prst="rect">
            <a:avLst/>
          </a:prstGeom>
          <a:noFill/>
          <a:ln>
            <a:noFill/>
          </a:ln>
        </p:spPr>
        <p:txBody>
          <a:bodyPr spcFirstLastPara="1" wrap="square" lIns="68569" tIns="68569" rIns="68569" bIns="68569" anchor="t" anchorCtr="0">
            <a:noAutofit/>
          </a:bodyPr>
          <a:lstStyle/>
          <a:p>
            <a:r>
              <a:rPr lang="en-IN" sz="900" b="1">
                <a:solidFill>
                  <a:schemeClr val="dk1"/>
                </a:solidFill>
              </a:rPr>
              <a:t>Recognition Quality</a:t>
            </a:r>
            <a:endParaRPr sz="900" b="1">
              <a:solidFill>
                <a:schemeClr val="dk1"/>
              </a:solidFill>
            </a:endParaRPr>
          </a:p>
        </p:txBody>
      </p:sp>
      <p:pic>
        <p:nvPicPr>
          <p:cNvPr id="320" name="Google Shape;320;g2b1be4ddee6_0_13"/>
          <p:cNvPicPr preferRelativeResize="0"/>
          <p:nvPr/>
        </p:nvPicPr>
        <p:blipFill rotWithShape="1">
          <a:blip r:embed="rId7">
            <a:alphaModFix/>
          </a:blip>
          <a:srcRect t="10674"/>
          <a:stretch/>
        </p:blipFill>
        <p:spPr>
          <a:xfrm>
            <a:off x="4283250" y="3512176"/>
            <a:ext cx="1636575" cy="500231"/>
          </a:xfrm>
          <a:prstGeom prst="rect">
            <a:avLst/>
          </a:prstGeom>
          <a:noFill/>
          <a:ln>
            <a:noFill/>
          </a:ln>
        </p:spPr>
      </p:pic>
      <p:sp>
        <p:nvSpPr>
          <p:cNvPr id="321" name="Google Shape;321;g2b1be4ddee6_0_13"/>
          <p:cNvSpPr txBox="1"/>
          <p:nvPr/>
        </p:nvSpPr>
        <p:spPr>
          <a:xfrm>
            <a:off x="5919825" y="1337250"/>
            <a:ext cx="2504250" cy="300150"/>
          </a:xfrm>
          <a:prstGeom prst="rect">
            <a:avLst/>
          </a:prstGeom>
          <a:noFill/>
          <a:ln>
            <a:noFill/>
          </a:ln>
        </p:spPr>
        <p:txBody>
          <a:bodyPr spcFirstLastPara="1" wrap="square" lIns="68569" tIns="68569" rIns="68569" bIns="68569" anchor="t" anchorCtr="0">
            <a:noAutofit/>
          </a:bodyPr>
          <a:lstStyle/>
          <a:p>
            <a:r>
              <a:rPr lang="en-IN" sz="1200" b="1">
                <a:solidFill>
                  <a:schemeClr val="dk1"/>
                </a:solidFill>
              </a:rPr>
              <a:t>Accuracy metrics:</a:t>
            </a:r>
            <a:endParaRPr sz="1200" b="1">
              <a:solidFill>
                <a:schemeClr val="dk1"/>
              </a:solidFill>
            </a:endParaRPr>
          </a:p>
        </p:txBody>
      </p:sp>
      <p:pic>
        <p:nvPicPr>
          <p:cNvPr id="322" name="Google Shape;322;g2b1be4ddee6_0_13"/>
          <p:cNvPicPr preferRelativeResize="0"/>
          <p:nvPr/>
        </p:nvPicPr>
        <p:blipFill rotWithShape="1">
          <a:blip r:embed="rId8">
            <a:alphaModFix/>
          </a:blip>
          <a:srcRect t="12808"/>
          <a:stretch/>
        </p:blipFill>
        <p:spPr>
          <a:xfrm>
            <a:off x="4314019" y="1810800"/>
            <a:ext cx="1636575" cy="4609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g2b1be4ddee6_0_0"/>
          <p:cNvSpPr/>
          <p:nvPr/>
        </p:nvSpPr>
        <p:spPr>
          <a:xfrm>
            <a:off x="125438" y="468152"/>
            <a:ext cx="8880300" cy="555075"/>
          </a:xfrm>
          <a:prstGeom prst="rect">
            <a:avLst/>
          </a:prstGeom>
          <a:solidFill>
            <a:srgbClr val="3F3F3F"/>
          </a:solidFill>
          <a:ln>
            <a:noFill/>
          </a:ln>
          <a:effectLst>
            <a:outerShdw blurRad="50800" dist="38100" dir="8100000" algn="tr" rotWithShape="0">
              <a:srgbClr val="000000">
                <a:alpha val="40000"/>
              </a:srgbClr>
            </a:outerShdw>
          </a:effectLst>
        </p:spPr>
        <p:txBody>
          <a:bodyPr spcFirstLastPara="1" wrap="square" lIns="68569" tIns="34275" rIns="68569" bIns="34275" anchor="ctr" anchorCtr="0">
            <a:noAutofit/>
          </a:bodyPr>
          <a:lstStyle/>
          <a:p>
            <a:pPr algn="ctr"/>
            <a:endParaRPr sz="1350">
              <a:solidFill>
                <a:schemeClr val="lt1"/>
              </a:solidFill>
            </a:endParaRPr>
          </a:p>
        </p:txBody>
      </p:sp>
      <p:sp>
        <p:nvSpPr>
          <p:cNvPr id="328" name="Google Shape;328;g2b1be4ddee6_0_0"/>
          <p:cNvSpPr/>
          <p:nvPr/>
        </p:nvSpPr>
        <p:spPr>
          <a:xfrm>
            <a:off x="1" y="78784"/>
            <a:ext cx="126900" cy="361800"/>
          </a:xfrm>
          <a:prstGeom prst="rect">
            <a:avLst/>
          </a:prstGeom>
          <a:solidFill>
            <a:srgbClr val="0E4094"/>
          </a:solidFill>
          <a:ln>
            <a:noFill/>
          </a:ln>
        </p:spPr>
        <p:txBody>
          <a:bodyPr spcFirstLastPara="1" wrap="square" lIns="68569" tIns="34275" rIns="68569" bIns="34275" anchor="ctr" anchorCtr="0">
            <a:noAutofit/>
          </a:bodyPr>
          <a:lstStyle/>
          <a:p>
            <a:pPr algn="ctr"/>
            <a:endParaRPr sz="1350">
              <a:solidFill>
                <a:schemeClr val="lt1"/>
              </a:solidFill>
            </a:endParaRPr>
          </a:p>
        </p:txBody>
      </p:sp>
      <p:sp>
        <p:nvSpPr>
          <p:cNvPr id="329" name="Google Shape;329;g2b1be4ddee6_0_0"/>
          <p:cNvSpPr txBox="1"/>
          <p:nvPr/>
        </p:nvSpPr>
        <p:spPr>
          <a:xfrm>
            <a:off x="286535" y="109758"/>
            <a:ext cx="7517475" cy="300052"/>
          </a:xfrm>
          <a:prstGeom prst="rect">
            <a:avLst/>
          </a:prstGeom>
          <a:noFill/>
          <a:ln>
            <a:noFill/>
          </a:ln>
        </p:spPr>
        <p:txBody>
          <a:bodyPr spcFirstLastPara="1" wrap="square" lIns="68569" tIns="34275" rIns="68569" bIns="34275" anchor="ctr" anchorCtr="0">
            <a:spAutoFit/>
          </a:bodyPr>
          <a:lstStyle/>
          <a:p>
            <a:endParaRPr sz="1500">
              <a:solidFill>
                <a:srgbClr val="7F7F7F"/>
              </a:solidFill>
            </a:endParaRPr>
          </a:p>
        </p:txBody>
      </p:sp>
      <p:sp>
        <p:nvSpPr>
          <p:cNvPr id="330" name="Google Shape;330;g2b1be4ddee6_0_0"/>
          <p:cNvSpPr/>
          <p:nvPr/>
        </p:nvSpPr>
        <p:spPr>
          <a:xfrm>
            <a:off x="178475" y="78784"/>
            <a:ext cx="56475" cy="361800"/>
          </a:xfrm>
          <a:prstGeom prst="rect">
            <a:avLst/>
          </a:prstGeom>
          <a:solidFill>
            <a:srgbClr val="BFBFBF"/>
          </a:solidFill>
          <a:ln>
            <a:noFill/>
          </a:ln>
        </p:spPr>
        <p:txBody>
          <a:bodyPr spcFirstLastPara="1" wrap="square" lIns="68569" tIns="34275" rIns="68569" bIns="34275" anchor="ctr" anchorCtr="0">
            <a:noAutofit/>
          </a:bodyPr>
          <a:lstStyle/>
          <a:p>
            <a:pPr algn="ctr"/>
            <a:endParaRPr sz="1350">
              <a:solidFill>
                <a:schemeClr val="lt1"/>
              </a:solidFill>
            </a:endParaRPr>
          </a:p>
        </p:txBody>
      </p:sp>
      <p:sp>
        <p:nvSpPr>
          <p:cNvPr id="331" name="Google Shape;331;g2b1be4ddee6_0_0"/>
          <p:cNvSpPr/>
          <p:nvPr/>
        </p:nvSpPr>
        <p:spPr>
          <a:xfrm>
            <a:off x="235631" y="514341"/>
            <a:ext cx="8462925" cy="555075"/>
          </a:xfrm>
          <a:prstGeom prst="rect">
            <a:avLst/>
          </a:prstGeom>
          <a:noFill/>
          <a:ln>
            <a:noFill/>
          </a:ln>
        </p:spPr>
        <p:txBody>
          <a:bodyPr spcFirstLastPara="1" wrap="square" lIns="68569" tIns="34275" rIns="68569" bIns="34275" anchor="t" anchorCtr="0">
            <a:noAutofit/>
          </a:bodyPr>
          <a:lstStyle/>
          <a:p>
            <a:pPr marL="2743200" indent="342900"/>
            <a:r>
              <a:rPr lang="en-IN" sz="2250" b="1">
                <a:solidFill>
                  <a:schemeClr val="lt1"/>
                </a:solidFill>
                <a:latin typeface="Calibri"/>
                <a:ea typeface="Calibri"/>
                <a:cs typeface="Calibri"/>
                <a:sym typeface="Calibri"/>
              </a:rPr>
              <a:t>Approach 2: INDOOR IMAGE</a:t>
            </a:r>
            <a:endParaRPr sz="2250" b="1">
              <a:solidFill>
                <a:schemeClr val="lt1"/>
              </a:solidFill>
              <a:latin typeface="Calibri"/>
              <a:ea typeface="Calibri"/>
              <a:cs typeface="Calibri"/>
              <a:sym typeface="Calibri"/>
            </a:endParaRPr>
          </a:p>
        </p:txBody>
      </p:sp>
      <p:sp>
        <p:nvSpPr>
          <p:cNvPr id="333" name="Google Shape;333;g2b1be4ddee6_0_0"/>
          <p:cNvSpPr txBox="1"/>
          <p:nvPr/>
        </p:nvSpPr>
        <p:spPr>
          <a:xfrm>
            <a:off x="7460209" y="4737296"/>
            <a:ext cx="1598625" cy="276969"/>
          </a:xfrm>
          <a:prstGeom prst="rect">
            <a:avLst/>
          </a:prstGeom>
          <a:noFill/>
          <a:ln>
            <a:noFill/>
          </a:ln>
        </p:spPr>
        <p:txBody>
          <a:bodyPr spcFirstLastPara="1" wrap="square" lIns="68569" tIns="34275" rIns="68569" bIns="34275" anchor="ctr" anchorCtr="0">
            <a:spAutoFit/>
          </a:bodyPr>
          <a:lstStyle/>
          <a:p>
            <a:endParaRPr sz="1350">
              <a:solidFill>
                <a:srgbClr val="7F7F7F"/>
              </a:solidFill>
            </a:endParaRPr>
          </a:p>
        </p:txBody>
      </p:sp>
      <p:pic>
        <p:nvPicPr>
          <p:cNvPr id="334" name="Google Shape;334;g2b1be4ddee6_0_0"/>
          <p:cNvPicPr preferRelativeResize="0"/>
          <p:nvPr/>
        </p:nvPicPr>
        <p:blipFill>
          <a:blip r:embed="rId3">
            <a:alphaModFix/>
          </a:blip>
          <a:stretch>
            <a:fillRect/>
          </a:stretch>
        </p:blipFill>
        <p:spPr>
          <a:xfrm>
            <a:off x="235632" y="1173919"/>
            <a:ext cx="2887444" cy="1554244"/>
          </a:xfrm>
          <a:prstGeom prst="rect">
            <a:avLst/>
          </a:prstGeom>
          <a:noFill/>
          <a:ln>
            <a:noFill/>
          </a:ln>
        </p:spPr>
      </p:pic>
      <p:sp>
        <p:nvSpPr>
          <p:cNvPr id="335" name="Google Shape;335;g2b1be4ddee6_0_0"/>
          <p:cNvSpPr txBox="1"/>
          <p:nvPr/>
        </p:nvSpPr>
        <p:spPr>
          <a:xfrm>
            <a:off x="3211988" y="1721316"/>
            <a:ext cx="1552050" cy="276975"/>
          </a:xfrm>
          <a:prstGeom prst="rect">
            <a:avLst/>
          </a:prstGeom>
          <a:noFill/>
          <a:ln>
            <a:noFill/>
          </a:ln>
        </p:spPr>
        <p:txBody>
          <a:bodyPr spcFirstLastPara="1" wrap="square" lIns="68569" tIns="68569" rIns="68569" bIns="68569" anchor="t" anchorCtr="0">
            <a:noAutofit/>
          </a:bodyPr>
          <a:lstStyle/>
          <a:p>
            <a:r>
              <a:rPr lang="en-IN" sz="1200" b="1">
                <a:solidFill>
                  <a:schemeClr val="dk1"/>
                </a:solidFill>
              </a:rPr>
              <a:t>Segmentation </a:t>
            </a:r>
            <a:endParaRPr sz="1200" b="1">
              <a:solidFill>
                <a:schemeClr val="dk1"/>
              </a:solidFill>
            </a:endParaRPr>
          </a:p>
          <a:p>
            <a:r>
              <a:rPr lang="en-IN" sz="1200" b="1">
                <a:solidFill>
                  <a:schemeClr val="dk1"/>
                </a:solidFill>
              </a:rPr>
              <a:t>map</a:t>
            </a:r>
            <a:endParaRPr sz="1200" b="1">
              <a:solidFill>
                <a:schemeClr val="dk1"/>
              </a:solidFill>
            </a:endParaRPr>
          </a:p>
        </p:txBody>
      </p:sp>
      <p:pic>
        <p:nvPicPr>
          <p:cNvPr id="336" name="Google Shape;336;g2b1be4ddee6_0_0"/>
          <p:cNvPicPr preferRelativeResize="0"/>
          <p:nvPr/>
        </p:nvPicPr>
        <p:blipFill>
          <a:blip r:embed="rId4">
            <a:alphaModFix/>
          </a:blip>
          <a:stretch>
            <a:fillRect/>
          </a:stretch>
        </p:blipFill>
        <p:spPr>
          <a:xfrm>
            <a:off x="235632" y="2794462"/>
            <a:ext cx="2887444" cy="1554239"/>
          </a:xfrm>
          <a:prstGeom prst="rect">
            <a:avLst/>
          </a:prstGeom>
          <a:noFill/>
          <a:ln>
            <a:noFill/>
          </a:ln>
        </p:spPr>
      </p:pic>
      <p:sp>
        <p:nvSpPr>
          <p:cNvPr id="337" name="Google Shape;337;g2b1be4ddee6_0_0"/>
          <p:cNvSpPr txBox="1"/>
          <p:nvPr/>
        </p:nvSpPr>
        <p:spPr>
          <a:xfrm>
            <a:off x="3265088" y="3250060"/>
            <a:ext cx="1445850" cy="300150"/>
          </a:xfrm>
          <a:prstGeom prst="rect">
            <a:avLst/>
          </a:prstGeom>
          <a:noFill/>
          <a:ln>
            <a:noFill/>
          </a:ln>
        </p:spPr>
        <p:txBody>
          <a:bodyPr spcFirstLastPara="1" wrap="square" lIns="68569" tIns="68569" rIns="68569" bIns="68569" anchor="t" anchorCtr="0">
            <a:noAutofit/>
          </a:bodyPr>
          <a:lstStyle/>
          <a:p>
            <a:r>
              <a:rPr lang="en-IN" sz="1200" b="1">
                <a:solidFill>
                  <a:schemeClr val="dk1"/>
                </a:solidFill>
              </a:rPr>
              <a:t>Segmentation overlay</a:t>
            </a:r>
            <a:endParaRPr sz="1200" b="1">
              <a:solidFill>
                <a:schemeClr val="dk1"/>
              </a:solidFill>
            </a:endParaRPr>
          </a:p>
        </p:txBody>
      </p:sp>
      <p:sp>
        <p:nvSpPr>
          <p:cNvPr id="338" name="Google Shape;338;g2b1be4ddee6_0_0"/>
          <p:cNvSpPr txBox="1"/>
          <p:nvPr/>
        </p:nvSpPr>
        <p:spPr>
          <a:xfrm>
            <a:off x="4630763" y="1023225"/>
            <a:ext cx="2504250" cy="300150"/>
          </a:xfrm>
          <a:prstGeom prst="rect">
            <a:avLst/>
          </a:prstGeom>
          <a:noFill/>
          <a:ln>
            <a:noFill/>
          </a:ln>
        </p:spPr>
        <p:txBody>
          <a:bodyPr spcFirstLastPara="1" wrap="square" lIns="68569" tIns="68569" rIns="68569" bIns="68569" anchor="t" anchorCtr="0">
            <a:noAutofit/>
          </a:bodyPr>
          <a:lstStyle/>
          <a:p>
            <a:r>
              <a:rPr lang="en-IN" sz="1200" b="1">
                <a:solidFill>
                  <a:schemeClr val="dk1"/>
                </a:solidFill>
              </a:rPr>
              <a:t>Accuracy metrics:</a:t>
            </a:r>
            <a:endParaRPr sz="1200" b="1">
              <a:solidFill>
                <a:schemeClr val="dk1"/>
              </a:solidFill>
            </a:endParaRPr>
          </a:p>
        </p:txBody>
      </p:sp>
      <p:sp>
        <p:nvSpPr>
          <p:cNvPr id="339" name="Google Shape;339;g2b1be4ddee6_0_0"/>
          <p:cNvSpPr txBox="1"/>
          <p:nvPr/>
        </p:nvSpPr>
        <p:spPr>
          <a:xfrm>
            <a:off x="756375" y="4572956"/>
            <a:ext cx="1668150" cy="300150"/>
          </a:xfrm>
          <a:prstGeom prst="rect">
            <a:avLst/>
          </a:prstGeom>
          <a:noFill/>
          <a:ln>
            <a:noFill/>
          </a:ln>
        </p:spPr>
        <p:txBody>
          <a:bodyPr spcFirstLastPara="1" wrap="square" lIns="68569" tIns="68569" rIns="68569" bIns="68569" anchor="t" anchorCtr="0">
            <a:noAutofit/>
          </a:bodyPr>
          <a:lstStyle/>
          <a:p>
            <a:r>
              <a:rPr lang="en-IN" sz="975" b="1">
                <a:solidFill>
                  <a:schemeClr val="dk1"/>
                </a:solidFill>
              </a:rPr>
              <a:t>PQ = Panoptic Quality</a:t>
            </a:r>
            <a:endParaRPr sz="975" b="1">
              <a:solidFill>
                <a:schemeClr val="dk1"/>
              </a:solidFill>
            </a:endParaRPr>
          </a:p>
        </p:txBody>
      </p:sp>
      <p:sp>
        <p:nvSpPr>
          <p:cNvPr id="340" name="Google Shape;340;g2b1be4ddee6_0_0"/>
          <p:cNvSpPr txBox="1"/>
          <p:nvPr/>
        </p:nvSpPr>
        <p:spPr>
          <a:xfrm>
            <a:off x="178481" y="4558221"/>
            <a:ext cx="441450" cy="329625"/>
          </a:xfrm>
          <a:prstGeom prst="rect">
            <a:avLst/>
          </a:prstGeom>
          <a:noFill/>
          <a:ln>
            <a:noFill/>
          </a:ln>
        </p:spPr>
        <p:txBody>
          <a:bodyPr spcFirstLastPara="1" wrap="square" lIns="68569" tIns="68569" rIns="68569" bIns="68569" anchor="t" anchorCtr="0">
            <a:noAutofit/>
          </a:bodyPr>
          <a:lstStyle/>
          <a:p>
            <a:r>
              <a:rPr lang="en-IN" sz="1050" b="1">
                <a:solidFill>
                  <a:schemeClr val="dk1"/>
                </a:solidFill>
              </a:rPr>
              <a:t>Key:</a:t>
            </a:r>
            <a:endParaRPr sz="1050" b="1">
              <a:solidFill>
                <a:schemeClr val="dk1"/>
              </a:solidFill>
            </a:endParaRPr>
          </a:p>
        </p:txBody>
      </p:sp>
      <p:sp>
        <p:nvSpPr>
          <p:cNvPr id="341" name="Google Shape;341;g2b1be4ddee6_0_0"/>
          <p:cNvSpPr txBox="1"/>
          <p:nvPr/>
        </p:nvSpPr>
        <p:spPr>
          <a:xfrm>
            <a:off x="2424525" y="4575319"/>
            <a:ext cx="1870650" cy="181125"/>
          </a:xfrm>
          <a:prstGeom prst="rect">
            <a:avLst/>
          </a:prstGeom>
          <a:noFill/>
          <a:ln>
            <a:noFill/>
          </a:ln>
        </p:spPr>
        <p:txBody>
          <a:bodyPr spcFirstLastPara="1" wrap="square" lIns="68569" tIns="68569" rIns="68569" bIns="68569" anchor="t" anchorCtr="0">
            <a:noAutofit/>
          </a:bodyPr>
          <a:lstStyle/>
          <a:p>
            <a:r>
              <a:rPr lang="en-IN" sz="975" b="1">
                <a:solidFill>
                  <a:schemeClr val="dk1"/>
                </a:solidFill>
              </a:rPr>
              <a:t>AP = Average Precision</a:t>
            </a:r>
            <a:endParaRPr sz="975" b="1">
              <a:solidFill>
                <a:schemeClr val="dk1"/>
              </a:solidFill>
            </a:endParaRPr>
          </a:p>
        </p:txBody>
      </p:sp>
      <p:sp>
        <p:nvSpPr>
          <p:cNvPr id="342" name="Google Shape;342;g2b1be4ddee6_0_0"/>
          <p:cNvSpPr txBox="1"/>
          <p:nvPr/>
        </p:nvSpPr>
        <p:spPr>
          <a:xfrm>
            <a:off x="4072781" y="4575319"/>
            <a:ext cx="2630250" cy="198225"/>
          </a:xfrm>
          <a:prstGeom prst="rect">
            <a:avLst/>
          </a:prstGeom>
          <a:noFill/>
          <a:ln>
            <a:noFill/>
          </a:ln>
        </p:spPr>
        <p:txBody>
          <a:bodyPr spcFirstLastPara="1" wrap="square" lIns="68569" tIns="68569" rIns="68569" bIns="68569" anchor="t" anchorCtr="0">
            <a:noAutofit/>
          </a:bodyPr>
          <a:lstStyle/>
          <a:p>
            <a:r>
              <a:rPr lang="en-IN" sz="975" b="1">
                <a:solidFill>
                  <a:schemeClr val="dk1"/>
                </a:solidFill>
              </a:rPr>
              <a:t>mIoU = Mean Intersection over Union</a:t>
            </a:r>
            <a:endParaRPr sz="975" b="1">
              <a:solidFill>
                <a:schemeClr val="dk1"/>
              </a:solidFill>
            </a:endParaRPr>
          </a:p>
        </p:txBody>
      </p:sp>
      <p:pic>
        <p:nvPicPr>
          <p:cNvPr id="343" name="Google Shape;343;g2b1be4ddee6_0_0"/>
          <p:cNvPicPr preferRelativeResize="0"/>
          <p:nvPr/>
        </p:nvPicPr>
        <p:blipFill rotWithShape="1">
          <a:blip r:embed="rId5">
            <a:alphaModFix/>
          </a:blip>
          <a:srcRect t="5053" b="2043"/>
          <a:stretch/>
        </p:blipFill>
        <p:spPr>
          <a:xfrm>
            <a:off x="4715400" y="1894369"/>
            <a:ext cx="2220675" cy="2316713"/>
          </a:xfrm>
          <a:prstGeom prst="rect">
            <a:avLst/>
          </a:prstGeom>
          <a:noFill/>
          <a:ln>
            <a:noFill/>
          </a:ln>
        </p:spPr>
      </p:pic>
      <p:pic>
        <p:nvPicPr>
          <p:cNvPr id="344" name="Google Shape;344;g2b1be4ddee6_0_0"/>
          <p:cNvPicPr preferRelativeResize="0"/>
          <p:nvPr/>
        </p:nvPicPr>
        <p:blipFill rotWithShape="1">
          <a:blip r:embed="rId6">
            <a:alphaModFix/>
          </a:blip>
          <a:srcRect t="4554" b="-1257"/>
          <a:stretch/>
        </p:blipFill>
        <p:spPr>
          <a:xfrm>
            <a:off x="6944588" y="1848994"/>
            <a:ext cx="1685925" cy="2458500"/>
          </a:xfrm>
          <a:prstGeom prst="rect">
            <a:avLst/>
          </a:prstGeom>
          <a:noFill/>
          <a:ln>
            <a:noFill/>
          </a:ln>
        </p:spPr>
      </p:pic>
      <p:pic>
        <p:nvPicPr>
          <p:cNvPr id="345" name="Google Shape;345;g2b1be4ddee6_0_0"/>
          <p:cNvPicPr preferRelativeResize="0"/>
          <p:nvPr/>
        </p:nvPicPr>
        <p:blipFill rotWithShape="1">
          <a:blip r:embed="rId7">
            <a:alphaModFix/>
          </a:blip>
          <a:srcRect t="-10278" r="13845" b="24123"/>
          <a:stretch/>
        </p:blipFill>
        <p:spPr>
          <a:xfrm>
            <a:off x="4715400" y="1606875"/>
            <a:ext cx="1803694" cy="276975"/>
          </a:xfrm>
          <a:prstGeom prst="rect">
            <a:avLst/>
          </a:prstGeom>
          <a:noFill/>
          <a:ln>
            <a:noFill/>
          </a:ln>
        </p:spPr>
      </p:pic>
      <p:pic>
        <p:nvPicPr>
          <p:cNvPr id="346" name="Google Shape;346;g2b1be4ddee6_0_0"/>
          <p:cNvPicPr preferRelativeResize="0"/>
          <p:nvPr/>
        </p:nvPicPr>
        <p:blipFill rotWithShape="1">
          <a:blip r:embed="rId8">
            <a:alphaModFix/>
          </a:blip>
          <a:srcRect/>
          <a:stretch/>
        </p:blipFill>
        <p:spPr>
          <a:xfrm>
            <a:off x="6453263" y="1595288"/>
            <a:ext cx="546281" cy="307875"/>
          </a:xfrm>
          <a:prstGeom prst="rect">
            <a:avLst/>
          </a:prstGeom>
          <a:noFill/>
          <a:ln>
            <a:noFill/>
          </a:ln>
        </p:spPr>
      </p:pic>
      <p:pic>
        <p:nvPicPr>
          <p:cNvPr id="347" name="Google Shape;347;g2b1be4ddee6_0_0"/>
          <p:cNvPicPr preferRelativeResize="0"/>
          <p:nvPr/>
        </p:nvPicPr>
        <p:blipFill rotWithShape="1">
          <a:blip r:embed="rId9">
            <a:alphaModFix/>
          </a:blip>
          <a:srcRect l="1594"/>
          <a:stretch/>
        </p:blipFill>
        <p:spPr>
          <a:xfrm>
            <a:off x="6936075" y="1552950"/>
            <a:ext cx="1774894" cy="341419"/>
          </a:xfrm>
          <a:prstGeom prst="rect">
            <a:avLst/>
          </a:prstGeom>
          <a:noFill/>
          <a:ln>
            <a:noFill/>
          </a:ln>
        </p:spPr>
      </p:pic>
      <p:cxnSp>
        <p:nvCxnSpPr>
          <p:cNvPr id="348" name="Google Shape;348;g2b1be4ddee6_0_0"/>
          <p:cNvCxnSpPr/>
          <p:nvPr/>
        </p:nvCxnSpPr>
        <p:spPr>
          <a:xfrm>
            <a:off x="4706888" y="1894369"/>
            <a:ext cx="3956400" cy="90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g2b1ba397385_0_16"/>
          <p:cNvSpPr/>
          <p:nvPr/>
        </p:nvSpPr>
        <p:spPr>
          <a:xfrm>
            <a:off x="125446" y="525309"/>
            <a:ext cx="8880300" cy="693000"/>
          </a:xfrm>
          <a:prstGeom prst="rect">
            <a:avLst/>
          </a:prstGeom>
          <a:solidFill>
            <a:srgbClr val="3F3F3F"/>
          </a:solidFill>
          <a:ln>
            <a:noFill/>
          </a:ln>
          <a:effectLst>
            <a:outerShdw blurRad="50800" dist="38100" dir="8100000" algn="tr" rotWithShape="0">
              <a:srgbClr val="000000">
                <a:alpha val="40000"/>
              </a:srgbClr>
            </a:outerShdw>
          </a:effectLst>
        </p:spPr>
        <p:txBody>
          <a:bodyPr spcFirstLastPara="1" wrap="square" lIns="68569" tIns="34275" rIns="68569" bIns="34275" anchor="ctr" anchorCtr="0">
            <a:noAutofit/>
          </a:bodyPr>
          <a:lstStyle/>
          <a:p>
            <a:pPr algn="ctr"/>
            <a:endParaRPr sz="1350">
              <a:solidFill>
                <a:schemeClr val="lt1"/>
              </a:solidFill>
            </a:endParaRPr>
          </a:p>
        </p:txBody>
      </p:sp>
      <p:sp>
        <p:nvSpPr>
          <p:cNvPr id="354" name="Google Shape;354;g2b1ba397385_0_16"/>
          <p:cNvSpPr/>
          <p:nvPr/>
        </p:nvSpPr>
        <p:spPr>
          <a:xfrm>
            <a:off x="1" y="78784"/>
            <a:ext cx="126900" cy="361800"/>
          </a:xfrm>
          <a:prstGeom prst="rect">
            <a:avLst/>
          </a:prstGeom>
          <a:solidFill>
            <a:srgbClr val="0E4094"/>
          </a:solidFill>
          <a:ln>
            <a:noFill/>
          </a:ln>
        </p:spPr>
        <p:txBody>
          <a:bodyPr spcFirstLastPara="1" wrap="square" lIns="68569" tIns="34275" rIns="68569" bIns="34275" anchor="ctr" anchorCtr="0">
            <a:noAutofit/>
          </a:bodyPr>
          <a:lstStyle/>
          <a:p>
            <a:pPr algn="ctr"/>
            <a:endParaRPr sz="1350">
              <a:solidFill>
                <a:schemeClr val="lt1"/>
              </a:solidFill>
            </a:endParaRPr>
          </a:p>
        </p:txBody>
      </p:sp>
      <p:sp>
        <p:nvSpPr>
          <p:cNvPr id="355" name="Google Shape;355;g2b1ba397385_0_16"/>
          <p:cNvSpPr txBox="1"/>
          <p:nvPr/>
        </p:nvSpPr>
        <p:spPr>
          <a:xfrm>
            <a:off x="286423" y="109740"/>
            <a:ext cx="7517475" cy="300052"/>
          </a:xfrm>
          <a:prstGeom prst="rect">
            <a:avLst/>
          </a:prstGeom>
          <a:noFill/>
          <a:ln>
            <a:noFill/>
          </a:ln>
        </p:spPr>
        <p:txBody>
          <a:bodyPr spcFirstLastPara="1" wrap="square" lIns="68569" tIns="34275" rIns="68569" bIns="34275" anchor="ctr" anchorCtr="0">
            <a:spAutoFit/>
          </a:bodyPr>
          <a:lstStyle/>
          <a:p>
            <a:endParaRPr sz="1500">
              <a:solidFill>
                <a:srgbClr val="7F7F7F"/>
              </a:solidFill>
            </a:endParaRPr>
          </a:p>
        </p:txBody>
      </p:sp>
      <p:sp>
        <p:nvSpPr>
          <p:cNvPr id="356" name="Google Shape;356;g2b1ba397385_0_16"/>
          <p:cNvSpPr/>
          <p:nvPr/>
        </p:nvSpPr>
        <p:spPr>
          <a:xfrm>
            <a:off x="178475" y="78784"/>
            <a:ext cx="56475" cy="361800"/>
          </a:xfrm>
          <a:prstGeom prst="rect">
            <a:avLst/>
          </a:prstGeom>
          <a:solidFill>
            <a:srgbClr val="BFBFBF"/>
          </a:solidFill>
          <a:ln>
            <a:noFill/>
          </a:ln>
        </p:spPr>
        <p:txBody>
          <a:bodyPr spcFirstLastPara="1" wrap="square" lIns="68569" tIns="34275" rIns="68569" bIns="34275" anchor="ctr" anchorCtr="0">
            <a:noAutofit/>
          </a:bodyPr>
          <a:lstStyle/>
          <a:p>
            <a:pPr algn="ctr"/>
            <a:endParaRPr sz="1350">
              <a:solidFill>
                <a:schemeClr val="lt1"/>
              </a:solidFill>
            </a:endParaRPr>
          </a:p>
        </p:txBody>
      </p:sp>
      <p:sp>
        <p:nvSpPr>
          <p:cNvPr id="357" name="Google Shape;357;g2b1ba397385_0_16"/>
          <p:cNvSpPr/>
          <p:nvPr/>
        </p:nvSpPr>
        <p:spPr>
          <a:xfrm>
            <a:off x="397744" y="687788"/>
            <a:ext cx="8462925" cy="555075"/>
          </a:xfrm>
          <a:prstGeom prst="rect">
            <a:avLst/>
          </a:prstGeom>
          <a:noFill/>
          <a:ln>
            <a:noFill/>
          </a:ln>
        </p:spPr>
        <p:txBody>
          <a:bodyPr spcFirstLastPara="1" wrap="square" lIns="68569" tIns="34275" rIns="68569" bIns="34275" anchor="t" anchorCtr="0">
            <a:noAutofit/>
          </a:bodyPr>
          <a:lstStyle/>
          <a:p>
            <a:pPr algn="ctr"/>
            <a:r>
              <a:rPr lang="en-IN" sz="2400" b="1">
                <a:solidFill>
                  <a:schemeClr val="lt1"/>
                </a:solidFill>
                <a:latin typeface="Calibri"/>
                <a:ea typeface="Calibri"/>
                <a:cs typeface="Calibri"/>
                <a:sym typeface="Calibri"/>
              </a:rPr>
              <a:t>PANOPTIC SCENE RECONSTRUCTION-DAHNERT</a:t>
            </a:r>
            <a:endParaRPr sz="3075" b="1">
              <a:solidFill>
                <a:schemeClr val="lt1"/>
              </a:solidFill>
              <a:highlight>
                <a:srgbClr val="3F3F3F"/>
              </a:highlight>
              <a:latin typeface="Calibri"/>
              <a:ea typeface="Calibri"/>
              <a:cs typeface="Calibri"/>
              <a:sym typeface="Calibri"/>
            </a:endParaRPr>
          </a:p>
        </p:txBody>
      </p:sp>
      <p:sp>
        <p:nvSpPr>
          <p:cNvPr id="359" name="Google Shape;359;g2b1ba397385_0_16"/>
          <p:cNvSpPr txBox="1"/>
          <p:nvPr/>
        </p:nvSpPr>
        <p:spPr>
          <a:xfrm>
            <a:off x="7530084" y="4866898"/>
            <a:ext cx="1613925" cy="276969"/>
          </a:xfrm>
          <a:prstGeom prst="rect">
            <a:avLst/>
          </a:prstGeom>
          <a:noFill/>
          <a:ln>
            <a:noFill/>
          </a:ln>
        </p:spPr>
        <p:txBody>
          <a:bodyPr spcFirstLastPara="1" wrap="square" lIns="68569" tIns="34275" rIns="68569" bIns="34275" anchor="ctr" anchorCtr="0">
            <a:spAutoFit/>
          </a:bodyPr>
          <a:lstStyle/>
          <a:p>
            <a:endParaRPr sz="1350">
              <a:solidFill>
                <a:srgbClr val="7F7F7F"/>
              </a:solidFill>
            </a:endParaRPr>
          </a:p>
        </p:txBody>
      </p:sp>
      <p:sp>
        <p:nvSpPr>
          <p:cNvPr id="360" name="Google Shape;360;g2b1ba397385_0_16"/>
          <p:cNvSpPr/>
          <p:nvPr/>
        </p:nvSpPr>
        <p:spPr>
          <a:xfrm>
            <a:off x="239729" y="1495708"/>
            <a:ext cx="8771850" cy="3195900"/>
          </a:xfrm>
          <a:prstGeom prst="rect">
            <a:avLst/>
          </a:prstGeom>
          <a:solidFill>
            <a:srgbClr val="D8D8D8"/>
          </a:solidFill>
          <a:ln>
            <a:noFill/>
          </a:ln>
          <a:effectLst>
            <a:outerShdw blurRad="50800" dist="38100" dir="8100000" algn="tr" rotWithShape="0">
              <a:srgbClr val="000000">
                <a:alpha val="40000"/>
              </a:srgbClr>
            </a:outerShdw>
          </a:effectLst>
        </p:spPr>
        <p:txBody>
          <a:bodyPr spcFirstLastPara="1" wrap="square" lIns="68569" tIns="34275" rIns="68569" bIns="34275" anchor="ctr" anchorCtr="0">
            <a:noAutofit/>
          </a:bodyPr>
          <a:lstStyle/>
          <a:p>
            <a:pPr lvl="1"/>
            <a:endParaRPr sz="1050"/>
          </a:p>
        </p:txBody>
      </p:sp>
      <p:sp>
        <p:nvSpPr>
          <p:cNvPr id="361" name="Google Shape;361;g2b1ba397385_0_16"/>
          <p:cNvSpPr txBox="1"/>
          <p:nvPr/>
        </p:nvSpPr>
        <p:spPr>
          <a:xfrm>
            <a:off x="338006" y="1645913"/>
            <a:ext cx="8582400" cy="2939175"/>
          </a:xfrm>
          <a:prstGeom prst="rect">
            <a:avLst/>
          </a:prstGeom>
          <a:noFill/>
          <a:ln>
            <a:noFill/>
          </a:ln>
        </p:spPr>
        <p:txBody>
          <a:bodyPr spcFirstLastPara="1" wrap="square" lIns="68569" tIns="68569" rIns="68569" bIns="68569" anchor="t" anchorCtr="0">
            <a:noAutofit/>
          </a:bodyPr>
          <a:lstStyle/>
          <a:p>
            <a:pPr marL="342900" indent="-261938">
              <a:buClr>
                <a:schemeClr val="dk1"/>
              </a:buClr>
              <a:buSzPts val="1900"/>
              <a:buFont typeface="Calibri"/>
              <a:buChar char="●"/>
            </a:pPr>
            <a:r>
              <a:rPr lang="en-IN" sz="1425">
                <a:solidFill>
                  <a:schemeClr val="dk1"/>
                </a:solidFill>
                <a:latin typeface="Calibri"/>
                <a:ea typeface="Calibri"/>
                <a:cs typeface="Calibri"/>
                <a:sym typeface="Calibri"/>
              </a:rPr>
              <a:t>In this method a 2D backbone (RESNET-18) extracts important information from the input RGB image such as instances, semantics and the depth map</a:t>
            </a:r>
            <a:endParaRPr sz="1425">
              <a:solidFill>
                <a:schemeClr val="dk1"/>
              </a:solidFill>
              <a:latin typeface="Calibri"/>
              <a:ea typeface="Calibri"/>
              <a:cs typeface="Calibri"/>
              <a:sym typeface="Calibri"/>
            </a:endParaRPr>
          </a:p>
          <a:p>
            <a:pPr marL="342900"/>
            <a:endParaRPr sz="1425">
              <a:solidFill>
                <a:schemeClr val="dk1"/>
              </a:solidFill>
              <a:latin typeface="Calibri"/>
              <a:ea typeface="Calibri"/>
              <a:cs typeface="Calibri"/>
              <a:sym typeface="Calibri"/>
            </a:endParaRPr>
          </a:p>
          <a:p>
            <a:pPr marL="342900" indent="-261938">
              <a:buClr>
                <a:schemeClr val="dk1"/>
              </a:buClr>
              <a:buSzPts val="1900"/>
              <a:buFont typeface="Calibri"/>
              <a:buChar char="●"/>
            </a:pPr>
            <a:r>
              <a:rPr lang="en-IN" sz="1425">
                <a:solidFill>
                  <a:schemeClr val="dk1"/>
                </a:solidFill>
                <a:latin typeface="Calibri"/>
                <a:ea typeface="Calibri"/>
                <a:cs typeface="Calibri"/>
                <a:sym typeface="Calibri"/>
              </a:rPr>
              <a:t>The predicted depth is then used to estimate a coarse 3D representation by back-projecting the learned 2D features and predictions into a sparse volumetric representation.</a:t>
            </a:r>
            <a:endParaRPr sz="1425">
              <a:solidFill>
                <a:schemeClr val="dk1"/>
              </a:solidFill>
              <a:latin typeface="Calibri"/>
              <a:ea typeface="Calibri"/>
              <a:cs typeface="Calibri"/>
              <a:sym typeface="Calibri"/>
            </a:endParaRPr>
          </a:p>
          <a:p>
            <a:pPr marL="342900"/>
            <a:endParaRPr sz="1425">
              <a:solidFill>
                <a:schemeClr val="dk1"/>
              </a:solidFill>
              <a:latin typeface="Calibri"/>
              <a:ea typeface="Calibri"/>
              <a:cs typeface="Calibri"/>
              <a:sym typeface="Calibri"/>
            </a:endParaRPr>
          </a:p>
          <a:p>
            <a:pPr marL="342900" indent="-261938">
              <a:buClr>
                <a:schemeClr val="dk1"/>
              </a:buClr>
              <a:buSzPts val="1900"/>
              <a:buFont typeface="Calibri"/>
              <a:buChar char="●"/>
            </a:pPr>
            <a:r>
              <a:rPr lang="en-IN" sz="1425">
                <a:solidFill>
                  <a:schemeClr val="dk1"/>
                </a:solidFill>
                <a:latin typeface="Calibri"/>
                <a:ea typeface="Calibri"/>
                <a:cs typeface="Calibri"/>
                <a:sym typeface="Calibri"/>
              </a:rPr>
              <a:t>The segments that are identified as instances and semantics are projected in 3D and placed in the 3D frustum.</a:t>
            </a:r>
            <a:endParaRPr sz="1425">
              <a:solidFill>
                <a:schemeClr val="dk1"/>
              </a:solidFill>
              <a:latin typeface="Calibri"/>
              <a:ea typeface="Calibri"/>
              <a:cs typeface="Calibri"/>
              <a:sym typeface="Calibri"/>
            </a:endParaRPr>
          </a:p>
          <a:p>
            <a:pPr marL="342900"/>
            <a:endParaRPr sz="1425">
              <a:solidFill>
                <a:schemeClr val="dk1"/>
              </a:solidFill>
              <a:latin typeface="Calibri"/>
              <a:ea typeface="Calibri"/>
              <a:cs typeface="Calibri"/>
              <a:sym typeface="Calibri"/>
            </a:endParaRPr>
          </a:p>
          <a:p>
            <a:pPr marL="342900" indent="-261938">
              <a:buClr>
                <a:schemeClr val="dk1"/>
              </a:buClr>
              <a:buSzPts val="1900"/>
              <a:buFont typeface="Calibri"/>
              <a:buChar char="●"/>
            </a:pPr>
            <a:r>
              <a:rPr lang="en-IN" sz="1425">
                <a:solidFill>
                  <a:schemeClr val="dk1"/>
                </a:solidFill>
                <a:latin typeface="Calibri"/>
                <a:ea typeface="Calibri"/>
                <a:cs typeface="Calibri"/>
                <a:sym typeface="Calibri"/>
              </a:rPr>
              <a:t>The dataset used for 3D projections is FRONT-3D</a:t>
            </a:r>
            <a:endParaRPr sz="1425">
              <a:solidFill>
                <a:schemeClr val="dk1"/>
              </a:solidFill>
              <a:latin typeface="Calibri"/>
              <a:ea typeface="Calibri"/>
              <a:cs typeface="Calibri"/>
              <a:sym typeface="Calibri"/>
            </a:endParaRPr>
          </a:p>
          <a:p>
            <a:pPr marL="342900"/>
            <a:endParaRPr sz="1425">
              <a:solidFill>
                <a:schemeClr val="dk1"/>
              </a:solidFill>
              <a:latin typeface="Calibri"/>
              <a:ea typeface="Calibri"/>
              <a:cs typeface="Calibri"/>
              <a:sym typeface="Calibri"/>
            </a:endParaRPr>
          </a:p>
          <a:p>
            <a:pPr marL="342900" indent="-261938">
              <a:buClr>
                <a:schemeClr val="dk1"/>
              </a:buClr>
              <a:buSzPts val="1900"/>
              <a:buFont typeface="Calibri"/>
              <a:buChar char="●"/>
            </a:pPr>
            <a:r>
              <a:rPr lang="en-IN" sz="1425">
                <a:solidFill>
                  <a:schemeClr val="dk1"/>
                </a:solidFill>
                <a:latin typeface="Calibri"/>
                <a:ea typeface="Calibri"/>
                <a:cs typeface="Calibri"/>
                <a:sym typeface="Calibri"/>
              </a:rPr>
              <a:t>The final reconstruction is saved in a .ply file format</a:t>
            </a:r>
            <a:endParaRPr sz="1425">
              <a:solidFill>
                <a:schemeClr val="dk1"/>
              </a:solidFill>
              <a:latin typeface="Calibri"/>
              <a:ea typeface="Calibri"/>
              <a:cs typeface="Calibri"/>
              <a:sym typeface="Calibri"/>
            </a:endParaRPr>
          </a:p>
          <a:p>
            <a:pPr marL="342900" indent="-261938">
              <a:buClr>
                <a:schemeClr val="dk1"/>
              </a:buClr>
              <a:buSzPts val="1900"/>
              <a:buFont typeface="Calibri"/>
              <a:buChar char="●"/>
            </a:pPr>
            <a:r>
              <a:rPr lang="en-IN" sz="1425">
                <a:solidFill>
                  <a:schemeClr val="dk1"/>
                </a:solidFill>
                <a:latin typeface="Calibri"/>
                <a:ea typeface="Calibri"/>
                <a:cs typeface="Calibri"/>
                <a:sym typeface="Calibri"/>
              </a:rPr>
              <a:t>Reconstruction is made up of voxels which store information of distance, semantic label and instance id.</a:t>
            </a:r>
            <a:endParaRPr sz="1425">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g2b1ba397385_0_208"/>
          <p:cNvSpPr/>
          <p:nvPr/>
        </p:nvSpPr>
        <p:spPr>
          <a:xfrm>
            <a:off x="125446" y="525309"/>
            <a:ext cx="8880300" cy="693000"/>
          </a:xfrm>
          <a:prstGeom prst="rect">
            <a:avLst/>
          </a:prstGeom>
          <a:solidFill>
            <a:srgbClr val="3F3F3F"/>
          </a:solidFill>
          <a:ln>
            <a:noFill/>
          </a:ln>
          <a:effectLst>
            <a:outerShdw blurRad="50800" dist="38100" dir="8100000" algn="tr" rotWithShape="0">
              <a:srgbClr val="000000">
                <a:alpha val="40000"/>
              </a:srgbClr>
            </a:outerShdw>
          </a:effectLst>
        </p:spPr>
        <p:txBody>
          <a:bodyPr spcFirstLastPara="1" wrap="square" lIns="68569" tIns="34275" rIns="68569" bIns="34275" anchor="ctr" anchorCtr="0">
            <a:noAutofit/>
          </a:bodyPr>
          <a:lstStyle/>
          <a:p>
            <a:pPr algn="ctr"/>
            <a:endParaRPr sz="1350">
              <a:solidFill>
                <a:schemeClr val="lt1"/>
              </a:solidFill>
            </a:endParaRPr>
          </a:p>
        </p:txBody>
      </p:sp>
      <p:sp>
        <p:nvSpPr>
          <p:cNvPr id="445" name="Google Shape;445;g2b1ba397385_0_208"/>
          <p:cNvSpPr/>
          <p:nvPr/>
        </p:nvSpPr>
        <p:spPr>
          <a:xfrm>
            <a:off x="1" y="78784"/>
            <a:ext cx="126900" cy="361800"/>
          </a:xfrm>
          <a:prstGeom prst="rect">
            <a:avLst/>
          </a:prstGeom>
          <a:solidFill>
            <a:srgbClr val="0E4094"/>
          </a:solidFill>
          <a:ln>
            <a:noFill/>
          </a:ln>
        </p:spPr>
        <p:txBody>
          <a:bodyPr spcFirstLastPara="1" wrap="square" lIns="68569" tIns="34275" rIns="68569" bIns="34275" anchor="ctr" anchorCtr="0">
            <a:noAutofit/>
          </a:bodyPr>
          <a:lstStyle/>
          <a:p>
            <a:pPr algn="ctr"/>
            <a:endParaRPr sz="1350">
              <a:solidFill>
                <a:schemeClr val="lt1"/>
              </a:solidFill>
            </a:endParaRPr>
          </a:p>
        </p:txBody>
      </p:sp>
      <p:sp>
        <p:nvSpPr>
          <p:cNvPr id="446" name="Google Shape;446;g2b1ba397385_0_208"/>
          <p:cNvSpPr txBox="1"/>
          <p:nvPr/>
        </p:nvSpPr>
        <p:spPr>
          <a:xfrm>
            <a:off x="286423" y="109740"/>
            <a:ext cx="7517475" cy="300052"/>
          </a:xfrm>
          <a:prstGeom prst="rect">
            <a:avLst/>
          </a:prstGeom>
          <a:noFill/>
          <a:ln>
            <a:noFill/>
          </a:ln>
        </p:spPr>
        <p:txBody>
          <a:bodyPr spcFirstLastPara="1" wrap="square" lIns="68569" tIns="34275" rIns="68569" bIns="34275" anchor="ctr" anchorCtr="0">
            <a:spAutoFit/>
          </a:bodyPr>
          <a:lstStyle/>
          <a:p>
            <a:endParaRPr sz="1500">
              <a:solidFill>
                <a:srgbClr val="7F7F7F"/>
              </a:solidFill>
            </a:endParaRPr>
          </a:p>
        </p:txBody>
      </p:sp>
      <p:sp>
        <p:nvSpPr>
          <p:cNvPr id="447" name="Google Shape;447;g2b1ba397385_0_208"/>
          <p:cNvSpPr/>
          <p:nvPr/>
        </p:nvSpPr>
        <p:spPr>
          <a:xfrm>
            <a:off x="178475" y="78784"/>
            <a:ext cx="56475" cy="361800"/>
          </a:xfrm>
          <a:prstGeom prst="rect">
            <a:avLst/>
          </a:prstGeom>
          <a:solidFill>
            <a:srgbClr val="BFBFBF"/>
          </a:solidFill>
          <a:ln>
            <a:noFill/>
          </a:ln>
        </p:spPr>
        <p:txBody>
          <a:bodyPr spcFirstLastPara="1" wrap="square" lIns="68569" tIns="34275" rIns="68569" bIns="34275" anchor="ctr" anchorCtr="0">
            <a:noAutofit/>
          </a:bodyPr>
          <a:lstStyle/>
          <a:p>
            <a:pPr algn="ctr"/>
            <a:endParaRPr sz="1350">
              <a:solidFill>
                <a:schemeClr val="lt1"/>
              </a:solidFill>
            </a:endParaRPr>
          </a:p>
        </p:txBody>
      </p:sp>
      <p:sp>
        <p:nvSpPr>
          <p:cNvPr id="448" name="Google Shape;448;g2b1ba397385_0_208"/>
          <p:cNvSpPr/>
          <p:nvPr/>
        </p:nvSpPr>
        <p:spPr>
          <a:xfrm>
            <a:off x="331556" y="594263"/>
            <a:ext cx="8462925" cy="555075"/>
          </a:xfrm>
          <a:prstGeom prst="rect">
            <a:avLst/>
          </a:prstGeom>
          <a:noFill/>
          <a:ln>
            <a:noFill/>
          </a:ln>
        </p:spPr>
        <p:txBody>
          <a:bodyPr spcFirstLastPara="1" wrap="square" lIns="68569" tIns="34275" rIns="68569" bIns="34275" anchor="t" anchorCtr="0">
            <a:noAutofit/>
          </a:bodyPr>
          <a:lstStyle/>
          <a:p>
            <a:pPr algn="ctr"/>
            <a:r>
              <a:rPr lang="en-IN" sz="2025" b="1">
                <a:solidFill>
                  <a:schemeClr val="lt1"/>
                </a:solidFill>
                <a:latin typeface="Calibri"/>
                <a:ea typeface="Calibri"/>
                <a:cs typeface="Calibri"/>
                <a:sym typeface="Calibri"/>
              </a:rPr>
              <a:t>PROS AND CONS OF THE TWO METHODS</a:t>
            </a:r>
            <a:endParaRPr sz="2700" b="1">
              <a:solidFill>
                <a:schemeClr val="lt1"/>
              </a:solidFill>
              <a:highlight>
                <a:srgbClr val="3F3F3F"/>
              </a:highlight>
              <a:latin typeface="Calibri"/>
              <a:ea typeface="Calibri"/>
              <a:cs typeface="Calibri"/>
              <a:sym typeface="Calibri"/>
            </a:endParaRPr>
          </a:p>
        </p:txBody>
      </p:sp>
      <p:sp>
        <p:nvSpPr>
          <p:cNvPr id="449" name="Google Shape;449;g2b1ba397385_0_208"/>
          <p:cNvSpPr/>
          <p:nvPr/>
        </p:nvSpPr>
        <p:spPr>
          <a:xfrm>
            <a:off x="1380413" y="536738"/>
            <a:ext cx="3125475" cy="361800"/>
          </a:xfrm>
          <a:prstGeom prst="rect">
            <a:avLst/>
          </a:prstGeom>
          <a:noFill/>
          <a:ln>
            <a:noFill/>
          </a:ln>
        </p:spPr>
        <p:txBody>
          <a:bodyPr spcFirstLastPara="1" wrap="square" lIns="68569" tIns="34275" rIns="68569" bIns="34275" anchor="t" anchorCtr="0">
            <a:noAutofit/>
          </a:bodyPr>
          <a:lstStyle/>
          <a:p>
            <a:endParaRPr sz="900">
              <a:solidFill>
                <a:schemeClr val="lt1"/>
              </a:solidFill>
            </a:endParaRPr>
          </a:p>
        </p:txBody>
      </p:sp>
      <p:sp>
        <p:nvSpPr>
          <p:cNvPr id="451" name="Google Shape;451;g2b1ba397385_0_208"/>
          <p:cNvSpPr txBox="1"/>
          <p:nvPr/>
        </p:nvSpPr>
        <p:spPr>
          <a:xfrm>
            <a:off x="7530084" y="4866898"/>
            <a:ext cx="1613925" cy="276969"/>
          </a:xfrm>
          <a:prstGeom prst="rect">
            <a:avLst/>
          </a:prstGeom>
          <a:noFill/>
          <a:ln>
            <a:noFill/>
          </a:ln>
        </p:spPr>
        <p:txBody>
          <a:bodyPr spcFirstLastPara="1" wrap="square" lIns="68569" tIns="34275" rIns="68569" bIns="34275" anchor="ctr" anchorCtr="0">
            <a:spAutoFit/>
          </a:bodyPr>
          <a:lstStyle/>
          <a:p>
            <a:endParaRPr sz="1350">
              <a:solidFill>
                <a:srgbClr val="7F7F7F"/>
              </a:solidFill>
            </a:endParaRPr>
          </a:p>
        </p:txBody>
      </p:sp>
      <p:sp>
        <p:nvSpPr>
          <p:cNvPr id="452" name="Google Shape;452;g2b1ba397385_0_208"/>
          <p:cNvSpPr/>
          <p:nvPr/>
        </p:nvSpPr>
        <p:spPr>
          <a:xfrm>
            <a:off x="239729" y="1495708"/>
            <a:ext cx="8771850" cy="3195900"/>
          </a:xfrm>
          <a:prstGeom prst="rect">
            <a:avLst/>
          </a:prstGeom>
          <a:solidFill>
            <a:srgbClr val="D8D8D8"/>
          </a:solidFill>
          <a:ln>
            <a:noFill/>
          </a:ln>
          <a:effectLst>
            <a:outerShdw blurRad="50800" dist="38100" dir="8100000" algn="tr" rotWithShape="0">
              <a:srgbClr val="000000">
                <a:alpha val="40000"/>
              </a:srgbClr>
            </a:outerShdw>
          </a:effectLst>
        </p:spPr>
        <p:txBody>
          <a:bodyPr spcFirstLastPara="1" wrap="square" lIns="68569" tIns="34275" rIns="68569" bIns="34275" anchor="ctr" anchorCtr="0">
            <a:noAutofit/>
          </a:bodyPr>
          <a:lstStyle/>
          <a:p>
            <a:pPr lvl="1"/>
            <a:endParaRPr sz="1050"/>
          </a:p>
        </p:txBody>
      </p:sp>
      <p:sp>
        <p:nvSpPr>
          <p:cNvPr id="453" name="Google Shape;453;g2b1ba397385_0_208"/>
          <p:cNvSpPr txBox="1"/>
          <p:nvPr/>
        </p:nvSpPr>
        <p:spPr>
          <a:xfrm>
            <a:off x="280800" y="1509769"/>
            <a:ext cx="8582400" cy="3195900"/>
          </a:xfrm>
          <a:prstGeom prst="rect">
            <a:avLst/>
          </a:prstGeom>
          <a:noFill/>
          <a:ln>
            <a:noFill/>
          </a:ln>
        </p:spPr>
        <p:txBody>
          <a:bodyPr spcFirstLastPara="1" wrap="square" lIns="68569" tIns="68569" rIns="68569" bIns="68569" anchor="t" anchorCtr="0">
            <a:noAutofit/>
          </a:bodyPr>
          <a:lstStyle/>
          <a:p>
            <a:pPr marL="342900"/>
            <a:endParaRPr sz="1425">
              <a:solidFill>
                <a:schemeClr val="dk1"/>
              </a:solidFill>
              <a:latin typeface="Calibri"/>
              <a:ea typeface="Calibri"/>
              <a:cs typeface="Calibri"/>
              <a:sym typeface="Calibri"/>
            </a:endParaRPr>
          </a:p>
          <a:p>
            <a:pPr marL="342900"/>
            <a:endParaRPr sz="1425">
              <a:solidFill>
                <a:schemeClr val="dk1"/>
              </a:solidFill>
              <a:latin typeface="Calibri"/>
              <a:ea typeface="Calibri"/>
              <a:cs typeface="Calibri"/>
              <a:sym typeface="Calibri"/>
            </a:endParaRPr>
          </a:p>
        </p:txBody>
      </p:sp>
      <p:sp>
        <p:nvSpPr>
          <p:cNvPr id="454" name="Google Shape;454;g2b1ba397385_0_208"/>
          <p:cNvSpPr txBox="1"/>
          <p:nvPr/>
        </p:nvSpPr>
        <p:spPr>
          <a:xfrm>
            <a:off x="470269" y="1792875"/>
            <a:ext cx="8185500" cy="2912850"/>
          </a:xfrm>
          <a:prstGeom prst="rect">
            <a:avLst/>
          </a:prstGeom>
          <a:noFill/>
          <a:ln>
            <a:noFill/>
          </a:ln>
        </p:spPr>
        <p:txBody>
          <a:bodyPr spcFirstLastPara="1" wrap="square" lIns="68569" tIns="68569" rIns="68569" bIns="68569" anchor="t" anchorCtr="0">
            <a:noAutofit/>
          </a:bodyPr>
          <a:lstStyle/>
          <a:p>
            <a:pPr marL="342900" indent="-271463">
              <a:buClr>
                <a:schemeClr val="dk1"/>
              </a:buClr>
              <a:buSzPts val="2100"/>
              <a:buFont typeface="Calibri"/>
              <a:buAutoNum type="arabicParenR"/>
            </a:pPr>
            <a:r>
              <a:rPr lang="en-IN" sz="1575" dirty="0">
                <a:solidFill>
                  <a:schemeClr val="dk1"/>
                </a:solidFill>
                <a:latin typeface="Calibri"/>
                <a:ea typeface="Calibri"/>
                <a:cs typeface="Calibri"/>
                <a:sym typeface="Calibri"/>
              </a:rPr>
              <a:t>Panoptic - </a:t>
            </a:r>
            <a:r>
              <a:rPr lang="en-IN" sz="1575" dirty="0" err="1">
                <a:solidFill>
                  <a:schemeClr val="dk1"/>
                </a:solidFill>
                <a:latin typeface="Calibri"/>
                <a:ea typeface="Calibri"/>
                <a:cs typeface="Calibri"/>
                <a:sym typeface="Calibri"/>
              </a:rPr>
              <a:t>Dahnert</a:t>
            </a:r>
            <a:endParaRPr sz="1575" dirty="0">
              <a:solidFill>
                <a:schemeClr val="dk1"/>
              </a:solidFill>
              <a:latin typeface="Calibri"/>
              <a:ea typeface="Calibri"/>
              <a:cs typeface="Calibri"/>
              <a:sym typeface="Calibri"/>
            </a:endParaRPr>
          </a:p>
          <a:p>
            <a:r>
              <a:rPr lang="en-IN" sz="1575" dirty="0">
                <a:solidFill>
                  <a:schemeClr val="dk1"/>
                </a:solidFill>
                <a:latin typeface="Calibri"/>
                <a:ea typeface="Calibri"/>
                <a:cs typeface="Calibri"/>
                <a:sym typeface="Calibri"/>
              </a:rPr>
              <a:t>Pros: The weights file is much smaller (110 </a:t>
            </a:r>
            <a:r>
              <a:rPr lang="en-IN" sz="1575" dirty="0" err="1">
                <a:solidFill>
                  <a:schemeClr val="dk1"/>
                </a:solidFill>
                <a:latin typeface="Calibri"/>
                <a:ea typeface="Calibri"/>
                <a:cs typeface="Calibri"/>
                <a:sym typeface="Calibri"/>
              </a:rPr>
              <a:t>mb</a:t>
            </a:r>
            <a:r>
              <a:rPr lang="en-IN" sz="1575" dirty="0">
                <a:solidFill>
                  <a:schemeClr val="dk1"/>
                </a:solidFill>
                <a:latin typeface="Calibri"/>
                <a:ea typeface="Calibri"/>
                <a:cs typeface="Calibri"/>
                <a:sym typeface="Calibri"/>
              </a:rPr>
              <a:t>)</a:t>
            </a:r>
            <a:endParaRPr sz="1575" dirty="0">
              <a:solidFill>
                <a:schemeClr val="dk1"/>
              </a:solidFill>
              <a:latin typeface="Calibri"/>
              <a:ea typeface="Calibri"/>
              <a:cs typeface="Calibri"/>
              <a:sym typeface="Calibri"/>
            </a:endParaRPr>
          </a:p>
          <a:p>
            <a:r>
              <a:rPr lang="en-IN" sz="1575" dirty="0">
                <a:solidFill>
                  <a:schemeClr val="dk1"/>
                </a:solidFill>
                <a:latin typeface="Calibri"/>
                <a:ea typeface="Calibri"/>
                <a:cs typeface="Calibri"/>
                <a:sym typeface="Calibri"/>
              </a:rPr>
              <a:t>Cons: Due to point of origin of reconstruction, the 3d reconstructed output can be moved 360 degrees right to left but 180 degrees top to bottom.</a:t>
            </a:r>
            <a:endParaRPr sz="1575" dirty="0">
              <a:solidFill>
                <a:schemeClr val="dk1"/>
              </a:solidFill>
              <a:latin typeface="Calibri"/>
              <a:ea typeface="Calibri"/>
              <a:cs typeface="Calibri"/>
              <a:sym typeface="Calibri"/>
            </a:endParaRPr>
          </a:p>
          <a:p>
            <a:r>
              <a:rPr lang="en-IN" sz="1575" u="sng" dirty="0">
                <a:solidFill>
                  <a:schemeClr val="hlink"/>
                </a:solidFill>
                <a:latin typeface="Calibri"/>
                <a:ea typeface="Calibri"/>
                <a:cs typeface="Calibri"/>
                <a:sym typeface="Calibri"/>
                <a:hlinkClick r:id="rId3"/>
              </a:rPr>
              <a:t>https://proceedings.neurips.cc/paper/2021/file/46031b3d04dc90994ca317a7c55c4289-Paper.pdf</a:t>
            </a:r>
            <a:endParaRPr sz="1575" dirty="0">
              <a:solidFill>
                <a:schemeClr val="dk1"/>
              </a:solidFill>
              <a:latin typeface="Calibri"/>
              <a:ea typeface="Calibri"/>
              <a:cs typeface="Calibri"/>
              <a:sym typeface="Calibri"/>
            </a:endParaRPr>
          </a:p>
          <a:p>
            <a:endParaRPr sz="1575" dirty="0">
              <a:solidFill>
                <a:schemeClr val="dk1"/>
              </a:solidFill>
              <a:latin typeface="Calibri"/>
              <a:ea typeface="Calibri"/>
              <a:cs typeface="Calibri"/>
              <a:sym typeface="Calibri"/>
            </a:endParaRPr>
          </a:p>
          <a:p>
            <a:pPr marL="71438">
              <a:buClr>
                <a:schemeClr val="dk1"/>
              </a:buClr>
              <a:buSzPts val="2100"/>
            </a:pPr>
            <a:r>
              <a:rPr lang="en-IN" sz="1575" dirty="0">
                <a:solidFill>
                  <a:schemeClr val="dk1"/>
                </a:solidFill>
                <a:latin typeface="Calibri"/>
                <a:ea typeface="Calibri"/>
                <a:cs typeface="Calibri"/>
                <a:sym typeface="Calibri"/>
              </a:rPr>
              <a:t>2)  BUOL</a:t>
            </a:r>
            <a:endParaRPr sz="1575" dirty="0">
              <a:solidFill>
                <a:schemeClr val="dk1"/>
              </a:solidFill>
              <a:latin typeface="Calibri"/>
              <a:ea typeface="Calibri"/>
              <a:cs typeface="Calibri"/>
              <a:sym typeface="Calibri"/>
            </a:endParaRPr>
          </a:p>
          <a:p>
            <a:r>
              <a:rPr lang="en-IN" sz="1575" dirty="0">
                <a:solidFill>
                  <a:schemeClr val="dk1"/>
                </a:solidFill>
                <a:latin typeface="Calibri"/>
                <a:ea typeface="Calibri"/>
                <a:cs typeface="Calibri"/>
                <a:sym typeface="Calibri"/>
              </a:rPr>
              <a:t>Pros: Complete freedom of movement in all  directions.</a:t>
            </a:r>
            <a:endParaRPr sz="1575" dirty="0">
              <a:solidFill>
                <a:schemeClr val="dk1"/>
              </a:solidFill>
              <a:latin typeface="Calibri"/>
              <a:ea typeface="Calibri"/>
              <a:cs typeface="Calibri"/>
              <a:sym typeface="Calibri"/>
            </a:endParaRPr>
          </a:p>
          <a:p>
            <a:r>
              <a:rPr lang="en-IN" sz="1575" dirty="0">
                <a:solidFill>
                  <a:schemeClr val="dk1"/>
                </a:solidFill>
                <a:latin typeface="Calibri"/>
                <a:ea typeface="Calibri"/>
                <a:cs typeface="Calibri"/>
                <a:sym typeface="Calibri"/>
              </a:rPr>
              <a:t>Cons: The weights file is larger (465 </a:t>
            </a:r>
            <a:r>
              <a:rPr lang="en-IN" sz="1575" dirty="0" err="1">
                <a:solidFill>
                  <a:schemeClr val="dk1"/>
                </a:solidFill>
                <a:latin typeface="Calibri"/>
                <a:ea typeface="Calibri"/>
                <a:cs typeface="Calibri"/>
                <a:sym typeface="Calibri"/>
              </a:rPr>
              <a:t>mb</a:t>
            </a:r>
            <a:r>
              <a:rPr lang="en-IN" sz="1575" dirty="0">
                <a:solidFill>
                  <a:schemeClr val="dk1"/>
                </a:solidFill>
                <a:latin typeface="Calibri"/>
                <a:ea typeface="Calibri"/>
                <a:cs typeface="Calibri"/>
                <a:sym typeface="Calibri"/>
              </a:rPr>
              <a:t>)</a:t>
            </a:r>
            <a:endParaRPr sz="1575" dirty="0">
              <a:solidFill>
                <a:schemeClr val="dk1"/>
              </a:solidFill>
              <a:latin typeface="Calibri"/>
              <a:ea typeface="Calibri"/>
              <a:cs typeface="Calibri"/>
              <a:sym typeface="Calibri"/>
            </a:endParaRPr>
          </a:p>
          <a:p>
            <a:r>
              <a:rPr lang="en-IN" sz="1575" u="sng" dirty="0">
                <a:solidFill>
                  <a:schemeClr val="hlink"/>
                </a:solidFill>
                <a:latin typeface="Calibri"/>
                <a:ea typeface="Calibri"/>
                <a:cs typeface="Calibri"/>
                <a:sym typeface="Calibri"/>
                <a:hlinkClick r:id="rId4"/>
              </a:rPr>
              <a:t>https://openaccess.thecvf.com/content/CVPR2023/papers/Chu_BUOL_A_Bottom-Up_Framework_With_Occupancy-Aware_Lifting_for_Panoptic_3D_CVPR_2023_paper.pdf</a:t>
            </a:r>
            <a:endParaRPr sz="1575" dirty="0">
              <a:solidFill>
                <a:schemeClr val="dk1"/>
              </a:solidFill>
              <a:latin typeface="Calibri"/>
              <a:ea typeface="Calibri"/>
              <a:cs typeface="Calibri"/>
              <a:sym typeface="Calibri"/>
            </a:endParaRPr>
          </a:p>
          <a:p>
            <a:endParaRPr sz="1650" dirty="0">
              <a:solidFill>
                <a:schemeClr val="dk1"/>
              </a:solidFill>
              <a:latin typeface="Calibri"/>
              <a:ea typeface="Calibri"/>
              <a:cs typeface="Calibri"/>
              <a:sym typeface="Calibri"/>
            </a:endParaRPr>
          </a:p>
          <a:p>
            <a:endParaRPr sz="1650" dirty="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g2b1be4ddee6_1_77"/>
          <p:cNvSpPr/>
          <p:nvPr/>
        </p:nvSpPr>
        <p:spPr>
          <a:xfrm>
            <a:off x="125446" y="525309"/>
            <a:ext cx="8880300" cy="693000"/>
          </a:xfrm>
          <a:prstGeom prst="rect">
            <a:avLst/>
          </a:prstGeom>
          <a:solidFill>
            <a:srgbClr val="3F3F3F"/>
          </a:solidFill>
          <a:ln>
            <a:noFill/>
          </a:ln>
          <a:effectLst>
            <a:outerShdw blurRad="50800" dist="38100" dir="8100000" algn="tr" rotWithShape="0">
              <a:srgbClr val="000000">
                <a:alpha val="40000"/>
              </a:srgbClr>
            </a:outerShdw>
          </a:effectLst>
        </p:spPr>
        <p:txBody>
          <a:bodyPr spcFirstLastPara="1" wrap="square" lIns="68569" tIns="34275" rIns="68569" bIns="34275" anchor="ctr" anchorCtr="0">
            <a:noAutofit/>
          </a:bodyPr>
          <a:lstStyle/>
          <a:p>
            <a:pPr algn="ctr"/>
            <a:endParaRPr sz="1350">
              <a:solidFill>
                <a:schemeClr val="lt1"/>
              </a:solidFill>
            </a:endParaRPr>
          </a:p>
        </p:txBody>
      </p:sp>
      <p:sp>
        <p:nvSpPr>
          <p:cNvPr id="460" name="Google Shape;460;g2b1be4ddee6_1_77"/>
          <p:cNvSpPr/>
          <p:nvPr/>
        </p:nvSpPr>
        <p:spPr>
          <a:xfrm>
            <a:off x="1" y="78784"/>
            <a:ext cx="126900" cy="361800"/>
          </a:xfrm>
          <a:prstGeom prst="rect">
            <a:avLst/>
          </a:prstGeom>
          <a:solidFill>
            <a:srgbClr val="0E4094"/>
          </a:solidFill>
          <a:ln>
            <a:noFill/>
          </a:ln>
        </p:spPr>
        <p:txBody>
          <a:bodyPr spcFirstLastPara="1" wrap="square" lIns="68569" tIns="34275" rIns="68569" bIns="34275" anchor="ctr" anchorCtr="0">
            <a:noAutofit/>
          </a:bodyPr>
          <a:lstStyle/>
          <a:p>
            <a:pPr algn="ctr"/>
            <a:endParaRPr sz="1350">
              <a:solidFill>
                <a:schemeClr val="lt1"/>
              </a:solidFill>
            </a:endParaRPr>
          </a:p>
        </p:txBody>
      </p:sp>
      <p:sp>
        <p:nvSpPr>
          <p:cNvPr id="461" name="Google Shape;461;g2b1be4ddee6_1_77"/>
          <p:cNvSpPr txBox="1"/>
          <p:nvPr/>
        </p:nvSpPr>
        <p:spPr>
          <a:xfrm>
            <a:off x="286423" y="109740"/>
            <a:ext cx="7517475" cy="300052"/>
          </a:xfrm>
          <a:prstGeom prst="rect">
            <a:avLst/>
          </a:prstGeom>
          <a:noFill/>
          <a:ln>
            <a:noFill/>
          </a:ln>
        </p:spPr>
        <p:txBody>
          <a:bodyPr spcFirstLastPara="1" wrap="square" lIns="68569" tIns="34275" rIns="68569" bIns="34275" anchor="ctr" anchorCtr="0">
            <a:spAutoFit/>
          </a:bodyPr>
          <a:lstStyle/>
          <a:p>
            <a:endParaRPr sz="1500">
              <a:solidFill>
                <a:srgbClr val="7F7F7F"/>
              </a:solidFill>
            </a:endParaRPr>
          </a:p>
        </p:txBody>
      </p:sp>
      <p:sp>
        <p:nvSpPr>
          <p:cNvPr id="462" name="Google Shape;462;g2b1be4ddee6_1_77"/>
          <p:cNvSpPr/>
          <p:nvPr/>
        </p:nvSpPr>
        <p:spPr>
          <a:xfrm>
            <a:off x="178475" y="78784"/>
            <a:ext cx="56475" cy="361800"/>
          </a:xfrm>
          <a:prstGeom prst="rect">
            <a:avLst/>
          </a:prstGeom>
          <a:solidFill>
            <a:srgbClr val="BFBFBF"/>
          </a:solidFill>
          <a:ln>
            <a:noFill/>
          </a:ln>
        </p:spPr>
        <p:txBody>
          <a:bodyPr spcFirstLastPara="1" wrap="square" lIns="68569" tIns="34275" rIns="68569" bIns="34275" anchor="ctr" anchorCtr="0">
            <a:noAutofit/>
          </a:bodyPr>
          <a:lstStyle/>
          <a:p>
            <a:pPr algn="ctr"/>
            <a:endParaRPr sz="1350">
              <a:solidFill>
                <a:schemeClr val="lt1"/>
              </a:solidFill>
            </a:endParaRPr>
          </a:p>
        </p:txBody>
      </p:sp>
      <p:sp>
        <p:nvSpPr>
          <p:cNvPr id="463" name="Google Shape;463;g2b1be4ddee6_1_77"/>
          <p:cNvSpPr/>
          <p:nvPr/>
        </p:nvSpPr>
        <p:spPr>
          <a:xfrm>
            <a:off x="334125" y="630638"/>
            <a:ext cx="8462925" cy="555075"/>
          </a:xfrm>
          <a:prstGeom prst="rect">
            <a:avLst/>
          </a:prstGeom>
          <a:noFill/>
          <a:ln>
            <a:noFill/>
          </a:ln>
        </p:spPr>
        <p:txBody>
          <a:bodyPr spcFirstLastPara="1" wrap="square" lIns="68569" tIns="34275" rIns="68569" bIns="34275" anchor="t" anchorCtr="0">
            <a:noAutofit/>
          </a:bodyPr>
          <a:lstStyle/>
          <a:p>
            <a:pPr algn="ctr"/>
            <a:r>
              <a:rPr lang="en-IN" sz="2400" b="1">
                <a:solidFill>
                  <a:schemeClr val="lt1"/>
                </a:solidFill>
                <a:latin typeface="Calibri"/>
                <a:ea typeface="Calibri"/>
                <a:cs typeface="Calibri"/>
                <a:sym typeface="Calibri"/>
              </a:rPr>
              <a:t>RISKS IDENTIFIED AND STEPS TO MITIGATE THE RISKS</a:t>
            </a:r>
            <a:endParaRPr sz="3075" b="1">
              <a:solidFill>
                <a:schemeClr val="lt1"/>
              </a:solidFill>
              <a:highlight>
                <a:srgbClr val="3F3F3F"/>
              </a:highlight>
              <a:latin typeface="Calibri"/>
              <a:ea typeface="Calibri"/>
              <a:cs typeface="Calibri"/>
              <a:sym typeface="Calibri"/>
            </a:endParaRPr>
          </a:p>
        </p:txBody>
      </p:sp>
      <p:sp>
        <p:nvSpPr>
          <p:cNvPr id="464" name="Google Shape;464;g2b1be4ddee6_1_77"/>
          <p:cNvSpPr/>
          <p:nvPr/>
        </p:nvSpPr>
        <p:spPr>
          <a:xfrm>
            <a:off x="1380413" y="536738"/>
            <a:ext cx="3125475" cy="361800"/>
          </a:xfrm>
          <a:prstGeom prst="rect">
            <a:avLst/>
          </a:prstGeom>
          <a:noFill/>
          <a:ln>
            <a:noFill/>
          </a:ln>
        </p:spPr>
        <p:txBody>
          <a:bodyPr spcFirstLastPara="1" wrap="square" lIns="68569" tIns="34275" rIns="68569" bIns="34275" anchor="t" anchorCtr="0">
            <a:noAutofit/>
          </a:bodyPr>
          <a:lstStyle/>
          <a:p>
            <a:endParaRPr sz="900">
              <a:solidFill>
                <a:schemeClr val="lt1"/>
              </a:solidFill>
            </a:endParaRPr>
          </a:p>
        </p:txBody>
      </p:sp>
      <p:sp>
        <p:nvSpPr>
          <p:cNvPr id="466" name="Google Shape;466;g2b1be4ddee6_1_77"/>
          <p:cNvSpPr/>
          <p:nvPr/>
        </p:nvSpPr>
        <p:spPr>
          <a:xfrm>
            <a:off x="125429" y="1381408"/>
            <a:ext cx="8771850" cy="3195900"/>
          </a:xfrm>
          <a:prstGeom prst="rect">
            <a:avLst/>
          </a:prstGeom>
          <a:solidFill>
            <a:srgbClr val="D8D8D8"/>
          </a:solidFill>
          <a:ln>
            <a:noFill/>
          </a:ln>
          <a:effectLst>
            <a:outerShdw blurRad="50800" dist="38100" dir="8100000" algn="tr" rotWithShape="0">
              <a:srgbClr val="000000">
                <a:alpha val="40000"/>
              </a:srgbClr>
            </a:outerShdw>
          </a:effectLst>
        </p:spPr>
        <p:txBody>
          <a:bodyPr spcFirstLastPara="1" wrap="square" lIns="68569" tIns="34275" rIns="68569" bIns="34275" anchor="ctr" anchorCtr="0">
            <a:noAutofit/>
          </a:bodyPr>
          <a:lstStyle/>
          <a:p>
            <a:pPr lvl="1"/>
            <a:endParaRPr sz="1050"/>
          </a:p>
        </p:txBody>
      </p:sp>
      <p:sp>
        <p:nvSpPr>
          <p:cNvPr id="467" name="Google Shape;467;g2b1be4ddee6_1_77"/>
          <p:cNvSpPr txBox="1"/>
          <p:nvPr/>
        </p:nvSpPr>
        <p:spPr>
          <a:xfrm>
            <a:off x="7530084" y="4866898"/>
            <a:ext cx="1613925" cy="276969"/>
          </a:xfrm>
          <a:prstGeom prst="rect">
            <a:avLst/>
          </a:prstGeom>
          <a:noFill/>
          <a:ln>
            <a:noFill/>
          </a:ln>
        </p:spPr>
        <p:txBody>
          <a:bodyPr spcFirstLastPara="1" wrap="square" lIns="68569" tIns="34275" rIns="68569" bIns="34275" anchor="ctr" anchorCtr="0">
            <a:spAutoFit/>
          </a:bodyPr>
          <a:lstStyle/>
          <a:p>
            <a:endParaRPr sz="1350">
              <a:solidFill>
                <a:srgbClr val="7F7F7F"/>
              </a:solidFill>
            </a:endParaRPr>
          </a:p>
        </p:txBody>
      </p:sp>
      <p:sp>
        <p:nvSpPr>
          <p:cNvPr id="468" name="Google Shape;468;g2b1be4ddee6_1_77"/>
          <p:cNvSpPr txBox="1"/>
          <p:nvPr/>
        </p:nvSpPr>
        <p:spPr>
          <a:xfrm>
            <a:off x="334125" y="1537613"/>
            <a:ext cx="8462925" cy="2783700"/>
          </a:xfrm>
          <a:prstGeom prst="rect">
            <a:avLst/>
          </a:prstGeom>
          <a:noFill/>
          <a:ln>
            <a:noFill/>
          </a:ln>
        </p:spPr>
        <p:txBody>
          <a:bodyPr spcFirstLastPara="1" wrap="square" lIns="68569" tIns="68569" rIns="68569" bIns="68569" anchor="t" anchorCtr="0">
            <a:noAutofit/>
          </a:bodyPr>
          <a:lstStyle/>
          <a:p>
            <a:pPr marL="342900" indent="-276225">
              <a:buClr>
                <a:schemeClr val="dk1"/>
              </a:buClr>
              <a:buSzPts val="2200"/>
              <a:buFont typeface="Calibri"/>
              <a:buAutoNum type="arabicPeriod"/>
            </a:pPr>
            <a:r>
              <a:rPr lang="en-IN" sz="1650" dirty="0">
                <a:solidFill>
                  <a:schemeClr val="dk1"/>
                </a:solidFill>
                <a:latin typeface="Calibri"/>
                <a:ea typeface="Calibri"/>
                <a:cs typeface="Calibri"/>
                <a:sym typeface="Calibri"/>
              </a:rPr>
              <a:t>Large File size</a:t>
            </a:r>
            <a:endParaRPr sz="1650" dirty="0">
              <a:solidFill>
                <a:schemeClr val="dk1"/>
              </a:solidFill>
              <a:latin typeface="Calibri"/>
              <a:ea typeface="Calibri"/>
              <a:cs typeface="Calibri"/>
              <a:sym typeface="Calibri"/>
            </a:endParaRPr>
          </a:p>
          <a:p>
            <a:r>
              <a:rPr lang="en-IN" sz="1650" dirty="0">
                <a:solidFill>
                  <a:schemeClr val="dk1"/>
                </a:solidFill>
                <a:latin typeface="Calibri"/>
                <a:ea typeface="Calibri"/>
                <a:cs typeface="Calibri"/>
                <a:sym typeface="Calibri"/>
              </a:rPr>
              <a:t>The model size was initially too large and crossing the size constraints. Model size was decreased by reducing the number of parameters and also using another approach for depth map.</a:t>
            </a:r>
            <a:endParaRPr sz="1650" dirty="0">
              <a:solidFill>
                <a:schemeClr val="dk1"/>
              </a:solidFill>
              <a:latin typeface="Calibri"/>
              <a:ea typeface="Calibri"/>
              <a:cs typeface="Calibri"/>
              <a:sym typeface="Calibri"/>
            </a:endParaRPr>
          </a:p>
          <a:p>
            <a:endParaRPr sz="1650" dirty="0">
              <a:solidFill>
                <a:schemeClr val="dk1"/>
              </a:solidFill>
              <a:latin typeface="Calibri"/>
              <a:ea typeface="Calibri"/>
              <a:cs typeface="Calibri"/>
              <a:sym typeface="Calibri"/>
            </a:endParaRPr>
          </a:p>
          <a:p>
            <a:pPr marL="66675">
              <a:buClr>
                <a:schemeClr val="dk1"/>
              </a:buClr>
              <a:buSzPts val="2200"/>
            </a:pPr>
            <a:r>
              <a:rPr lang="en-IN" sz="1650" dirty="0">
                <a:solidFill>
                  <a:schemeClr val="dk1"/>
                </a:solidFill>
                <a:latin typeface="Calibri"/>
                <a:ea typeface="Calibri"/>
                <a:cs typeface="Calibri"/>
                <a:sym typeface="Calibri"/>
              </a:rPr>
              <a:t>2.   Inaccurate prediction</a:t>
            </a:r>
            <a:endParaRPr sz="1650" dirty="0">
              <a:solidFill>
                <a:schemeClr val="dk1"/>
              </a:solidFill>
              <a:latin typeface="Calibri"/>
              <a:ea typeface="Calibri"/>
              <a:cs typeface="Calibri"/>
              <a:sym typeface="Calibri"/>
            </a:endParaRPr>
          </a:p>
          <a:p>
            <a:r>
              <a:rPr lang="en-IN" sz="1650" dirty="0">
                <a:solidFill>
                  <a:schemeClr val="dk1"/>
                </a:solidFill>
                <a:latin typeface="Calibri"/>
                <a:ea typeface="Calibri"/>
                <a:cs typeface="Calibri"/>
                <a:sym typeface="Calibri"/>
              </a:rPr>
              <a:t>The 2D to 3D refinement can sometimes struggle to accurately place things and stuff for real-world observations if they are significantly different from the instances used for training. This can be mitigated by changing camera position or inputting the image from a different angle.</a:t>
            </a:r>
            <a:endParaRPr sz="1650" dirty="0">
              <a:solidFill>
                <a:schemeClr val="dk1"/>
              </a:solidFill>
              <a:latin typeface="Calibri"/>
              <a:ea typeface="Calibri"/>
              <a:cs typeface="Calibri"/>
              <a:sym typeface="Calibri"/>
            </a:endParaRPr>
          </a:p>
          <a:p>
            <a:r>
              <a:rPr lang="en-IN" sz="1650" dirty="0">
                <a:solidFill>
                  <a:schemeClr val="dk1"/>
                </a:solidFill>
                <a:latin typeface="Calibri"/>
                <a:ea typeface="Calibri"/>
                <a:cs typeface="Calibri"/>
                <a:sym typeface="Calibri"/>
              </a:rPr>
              <a:t> </a:t>
            </a:r>
            <a:endParaRPr sz="1650" dirty="0">
              <a:solidFill>
                <a:schemeClr val="dk1"/>
              </a:solidFill>
              <a:latin typeface="Calibri"/>
              <a:ea typeface="Calibri"/>
              <a:cs typeface="Calibri"/>
              <a:sym typeface="Calibri"/>
            </a:endParaRPr>
          </a:p>
          <a:p>
            <a:endParaRPr sz="1650" dirty="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 y="78784"/>
            <a:ext cx="126999" cy="361898"/>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SamsungOne 600C" panose="020B0706030303020204" pitchFamily="34" charset="0"/>
              <a:ea typeface="SamsungOne 600C" panose="020B0706030303020204" pitchFamily="34" charset="0"/>
            </a:endParaRPr>
          </a:p>
        </p:txBody>
      </p:sp>
      <p:sp>
        <p:nvSpPr>
          <p:cNvPr id="12" name="TextBox 11"/>
          <p:cNvSpPr txBox="1"/>
          <p:nvPr/>
        </p:nvSpPr>
        <p:spPr>
          <a:xfrm>
            <a:off x="286423" y="28900"/>
            <a:ext cx="7051637" cy="461665"/>
          </a:xfrm>
          <a:prstGeom prst="rect">
            <a:avLst/>
          </a:prstGeom>
          <a:noFill/>
        </p:spPr>
        <p:txBody>
          <a:bodyPr wrap="square" rtlCol="0" anchor="ctr">
            <a:spAutoFit/>
          </a:bodyPr>
          <a:lstStyle/>
          <a:p>
            <a:r>
              <a:rPr lang="en-US" sz="2400" b="1" dirty="0">
                <a:effectLst>
                  <a:outerShdw blurRad="38100" dist="38100" dir="2700000" algn="tl">
                    <a:srgbClr val="000000">
                      <a:alpha val="43137"/>
                    </a:srgbClr>
                  </a:outerShdw>
                </a:effectLst>
                <a:latin typeface="SamsungOne 200" panose="020B0203030303020204" pitchFamily="34" charset="0"/>
                <a:ea typeface="SamsungOne 200" panose="020B0203030303020204" pitchFamily="34" charset="0"/>
              </a:rPr>
              <a:t>Literature survey and study</a:t>
            </a:r>
            <a:endParaRPr lang="en-IN" sz="2400" b="1" dirty="0">
              <a:latin typeface="SamsungOne 200" panose="020B0203030303020204" pitchFamily="34" charset="0"/>
              <a:ea typeface="SamsungOne 200" panose="020B0203030303020204" pitchFamily="34" charset="0"/>
            </a:endParaRPr>
          </a:p>
        </p:txBody>
      </p:sp>
      <p:sp>
        <p:nvSpPr>
          <p:cNvPr id="14" name="Rectangle 13"/>
          <p:cNvSpPr/>
          <p:nvPr/>
        </p:nvSpPr>
        <p:spPr>
          <a:xfrm>
            <a:off x="178475" y="78784"/>
            <a:ext cx="56475" cy="36189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SamsungOne 600C" panose="020B0706030303020204" pitchFamily="34" charset="0"/>
              <a:ea typeface="SamsungOne 600C" panose="020B0706030303020204" pitchFamily="34" charset="0"/>
            </a:endParaRPr>
          </a:p>
        </p:txBody>
      </p:sp>
      <p:graphicFrame>
        <p:nvGraphicFramePr>
          <p:cNvPr id="2" name="Table 1">
            <a:extLst>
              <a:ext uri="{FF2B5EF4-FFF2-40B4-BE49-F238E27FC236}">
                <a16:creationId xmlns:a16="http://schemas.microsoft.com/office/drawing/2014/main" id="{0B6DE797-AF3D-488B-8C07-A91830677F36}"/>
              </a:ext>
            </a:extLst>
          </p:cNvPr>
          <p:cNvGraphicFramePr>
            <a:graphicFrameLocks noGrp="1"/>
          </p:cNvGraphicFramePr>
          <p:nvPr/>
        </p:nvGraphicFramePr>
        <p:xfrm>
          <a:off x="178475" y="1101885"/>
          <a:ext cx="8717625" cy="4246789"/>
        </p:xfrm>
        <a:graphic>
          <a:graphicData uri="http://schemas.openxmlformats.org/drawingml/2006/table">
            <a:tbl>
              <a:tblPr>
                <a:noFill/>
              </a:tblPr>
              <a:tblGrid>
                <a:gridCol w="353823">
                  <a:extLst>
                    <a:ext uri="{9D8B030D-6E8A-4147-A177-3AD203B41FA5}">
                      <a16:colId xmlns:a16="http://schemas.microsoft.com/office/drawing/2014/main" val="693196658"/>
                    </a:ext>
                  </a:extLst>
                </a:gridCol>
                <a:gridCol w="1556407">
                  <a:extLst>
                    <a:ext uri="{9D8B030D-6E8A-4147-A177-3AD203B41FA5}">
                      <a16:colId xmlns:a16="http://schemas.microsoft.com/office/drawing/2014/main" val="3456080732"/>
                    </a:ext>
                  </a:extLst>
                </a:gridCol>
                <a:gridCol w="2051333">
                  <a:extLst>
                    <a:ext uri="{9D8B030D-6E8A-4147-A177-3AD203B41FA5}">
                      <a16:colId xmlns:a16="http://schemas.microsoft.com/office/drawing/2014/main" val="4077323252"/>
                    </a:ext>
                  </a:extLst>
                </a:gridCol>
                <a:gridCol w="3006454">
                  <a:extLst>
                    <a:ext uri="{9D8B030D-6E8A-4147-A177-3AD203B41FA5}">
                      <a16:colId xmlns:a16="http://schemas.microsoft.com/office/drawing/2014/main" val="283220514"/>
                    </a:ext>
                  </a:extLst>
                </a:gridCol>
                <a:gridCol w="1749608">
                  <a:extLst>
                    <a:ext uri="{9D8B030D-6E8A-4147-A177-3AD203B41FA5}">
                      <a16:colId xmlns:a16="http://schemas.microsoft.com/office/drawing/2014/main" val="2673118909"/>
                    </a:ext>
                  </a:extLst>
                </a:gridCol>
              </a:tblGrid>
              <a:tr h="443562">
                <a:tc>
                  <a:txBody>
                    <a:bodyPr/>
                    <a:lstStyle/>
                    <a:p>
                      <a:pPr marL="0" marR="0" lvl="0" indent="0" algn="l" rtl="0">
                        <a:lnSpc>
                          <a:spcPct val="100000"/>
                        </a:lnSpc>
                        <a:spcBef>
                          <a:spcPts val="0"/>
                        </a:spcBef>
                        <a:spcAft>
                          <a:spcPts val="0"/>
                        </a:spcAft>
                        <a:buClr>
                          <a:schemeClr val="dk1"/>
                        </a:buClr>
                        <a:buSzPts val="2800"/>
                        <a:buFont typeface="Times New Roman"/>
                        <a:buNone/>
                      </a:pPr>
                      <a:r>
                        <a:rPr lang="en-US" sz="1300" b="0" i="0" u="none" strike="noStrike" cap="none" dirty="0">
                          <a:solidFill>
                            <a:schemeClr val="dk1"/>
                          </a:solidFill>
                          <a:latin typeface="Times New Roman"/>
                          <a:ea typeface="Times New Roman"/>
                          <a:cs typeface="Times New Roman"/>
                          <a:sym typeface="Times New Roman"/>
                        </a:rPr>
                        <a:t>SL No</a:t>
                      </a:r>
                      <a:endParaRPr sz="600" u="none" strike="noStrike" cap="none" dirty="0"/>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12700" cap="flat" cmpd="sng">
                      <a:solidFill>
                        <a:srgbClr val="3333CC"/>
                      </a:solidFill>
                      <a:prstDash val="solid"/>
                      <a:round/>
                      <a:headEnd type="none" w="sm" len="sm"/>
                      <a:tailEnd type="none" w="sm" len="sm"/>
                    </a:lnT>
                    <a:lnB w="25400" cap="flat" cmpd="sng">
                      <a:solidFill>
                        <a:srgbClr val="3333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800"/>
                        <a:buFont typeface="Times New Roman"/>
                        <a:buNone/>
                      </a:pPr>
                      <a:r>
                        <a:rPr lang="en-US" sz="1300" b="1" i="0" u="none" strike="noStrike" cap="none" dirty="0">
                          <a:solidFill>
                            <a:srgbClr val="000000"/>
                          </a:solidFill>
                          <a:latin typeface="Times New Roman"/>
                          <a:ea typeface="Times New Roman"/>
                          <a:cs typeface="Times New Roman"/>
                          <a:sym typeface="Times New Roman"/>
                        </a:rPr>
                        <a:t>Source</a:t>
                      </a:r>
                      <a:endParaRPr sz="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800"/>
                        <a:buFont typeface="Times New Roman"/>
                        <a:buNone/>
                      </a:pPr>
                      <a:r>
                        <a:rPr lang="en-US" sz="1300" b="1" i="0" u="none" strike="noStrike" cap="none" dirty="0">
                          <a:solidFill>
                            <a:srgbClr val="000000"/>
                          </a:solidFill>
                          <a:latin typeface="Times New Roman"/>
                          <a:ea typeface="Times New Roman"/>
                          <a:cs typeface="Times New Roman"/>
                          <a:sym typeface="Times New Roman"/>
                        </a:rPr>
                        <a:t>(Latest)</a:t>
                      </a:r>
                      <a:endParaRPr sz="600" u="none" strike="noStrike" cap="none" dirty="0"/>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12700" cap="flat" cmpd="sng">
                      <a:solidFill>
                        <a:srgbClr val="3333CC"/>
                      </a:solidFill>
                      <a:prstDash val="solid"/>
                      <a:round/>
                      <a:headEnd type="none" w="sm" len="sm"/>
                      <a:tailEnd type="none" w="sm" len="sm"/>
                    </a:lnT>
                    <a:lnB w="25400" cap="flat" cmpd="sng">
                      <a:solidFill>
                        <a:srgbClr val="3333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800"/>
                        <a:buFont typeface="Times New Roman"/>
                        <a:buNone/>
                      </a:pPr>
                      <a:r>
                        <a:rPr lang="en-US" sz="1300" b="1" i="0" u="none" strike="noStrike" cap="none">
                          <a:solidFill>
                            <a:srgbClr val="000000"/>
                          </a:solidFill>
                          <a:latin typeface="Times New Roman"/>
                          <a:ea typeface="Times New Roman"/>
                          <a:cs typeface="Times New Roman"/>
                          <a:sym typeface="Times New Roman"/>
                        </a:rPr>
                        <a:t>Paper Details</a:t>
                      </a:r>
                      <a:endParaRPr sz="600" u="none" strike="noStrike" cap="none"/>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12700" cap="flat" cmpd="sng">
                      <a:solidFill>
                        <a:srgbClr val="3333CC"/>
                      </a:solidFill>
                      <a:prstDash val="solid"/>
                      <a:round/>
                      <a:headEnd type="none" w="sm" len="sm"/>
                      <a:tailEnd type="none" w="sm" len="sm"/>
                    </a:lnT>
                    <a:lnB w="25400" cap="flat" cmpd="sng">
                      <a:solidFill>
                        <a:srgbClr val="3333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800"/>
                        <a:buFont typeface="Times New Roman"/>
                        <a:buNone/>
                      </a:pPr>
                      <a:r>
                        <a:rPr lang="en-US" sz="1300" b="1" i="0" u="none" strike="noStrike" cap="none">
                          <a:solidFill>
                            <a:srgbClr val="000000"/>
                          </a:solidFill>
                          <a:latin typeface="Times New Roman"/>
                          <a:ea typeface="Times New Roman"/>
                          <a:cs typeface="Times New Roman"/>
                          <a:sym typeface="Times New Roman"/>
                        </a:rPr>
                        <a:t>Key Attributes/Findings</a:t>
                      </a:r>
                      <a:endParaRPr sz="600" u="none" strike="noStrike" cap="none"/>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12700" cap="flat" cmpd="sng">
                      <a:solidFill>
                        <a:srgbClr val="3333CC"/>
                      </a:solidFill>
                      <a:prstDash val="solid"/>
                      <a:round/>
                      <a:headEnd type="none" w="sm" len="sm"/>
                      <a:tailEnd type="none" w="sm" len="sm"/>
                    </a:lnT>
                    <a:lnB w="25400" cap="flat" cmpd="sng">
                      <a:solidFill>
                        <a:srgbClr val="3333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800"/>
                        <a:buFont typeface="Times New Roman"/>
                        <a:buNone/>
                      </a:pPr>
                      <a:r>
                        <a:rPr lang="en-US" sz="1300" b="1" i="0" u="none" strike="noStrike" cap="none">
                          <a:solidFill>
                            <a:srgbClr val="000000"/>
                          </a:solidFill>
                          <a:latin typeface="Times New Roman"/>
                          <a:ea typeface="Times New Roman"/>
                          <a:cs typeface="Times New Roman"/>
                          <a:sym typeface="Times New Roman"/>
                        </a:rPr>
                        <a:t>Challenges/</a:t>
                      </a:r>
                      <a:endParaRPr sz="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800"/>
                        <a:buFont typeface="Times New Roman"/>
                        <a:buNone/>
                      </a:pPr>
                      <a:r>
                        <a:rPr lang="en-US" sz="1300" b="1" i="0" u="none" strike="noStrike" cap="none">
                          <a:solidFill>
                            <a:srgbClr val="000000"/>
                          </a:solidFill>
                          <a:latin typeface="Times New Roman"/>
                          <a:ea typeface="Times New Roman"/>
                          <a:cs typeface="Times New Roman"/>
                          <a:sym typeface="Times New Roman"/>
                        </a:rPr>
                        <a:t>Limitations</a:t>
                      </a:r>
                      <a:endParaRPr sz="600" u="none" strike="noStrike" cap="none"/>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12700" cap="flat" cmpd="sng">
                      <a:solidFill>
                        <a:srgbClr val="3333CC"/>
                      </a:solidFill>
                      <a:prstDash val="solid"/>
                      <a:round/>
                      <a:headEnd type="none" w="sm" len="sm"/>
                      <a:tailEnd type="none" w="sm" len="sm"/>
                    </a:lnT>
                    <a:lnB w="25400" cap="flat" cmpd="sng">
                      <a:solidFill>
                        <a:srgbClr val="3333CC"/>
                      </a:solidFill>
                      <a:prstDash val="solid"/>
                      <a:round/>
                      <a:headEnd type="none" w="sm" len="sm"/>
                      <a:tailEnd type="none" w="sm" len="sm"/>
                    </a:lnB>
                  </a:tcPr>
                </a:tc>
                <a:extLst>
                  <a:ext uri="{0D108BD9-81ED-4DB2-BD59-A6C34878D82A}">
                    <a16:rowId xmlns:a16="http://schemas.microsoft.com/office/drawing/2014/main" val="1316842925"/>
                  </a:ext>
                </a:extLst>
              </a:tr>
              <a:tr h="1810915">
                <a:tc>
                  <a:txBody>
                    <a:bodyPr/>
                    <a:lstStyle/>
                    <a:p>
                      <a:pPr marL="0" marR="0" lvl="0" indent="0" algn="ctr" rtl="0">
                        <a:lnSpc>
                          <a:spcPct val="100000"/>
                        </a:lnSpc>
                        <a:spcBef>
                          <a:spcPts val="0"/>
                        </a:spcBef>
                        <a:spcAft>
                          <a:spcPts val="0"/>
                        </a:spcAft>
                        <a:buClr>
                          <a:schemeClr val="dk1"/>
                        </a:buClr>
                        <a:buSzPts val="2400"/>
                        <a:buFont typeface="Times New Roman"/>
                        <a:buNone/>
                      </a:pPr>
                      <a:r>
                        <a:rPr lang="en-IN" sz="1100" u="none" strike="noStrike" cap="none" dirty="0"/>
                        <a:t>1.</a:t>
                      </a:r>
                      <a:endParaRPr sz="1100" u="none" strike="noStrike" cap="none" dirty="0"/>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25400" cap="flat" cmpd="sng">
                      <a:solidFill>
                        <a:srgbClr val="3333CC"/>
                      </a:solidFill>
                      <a:prstDash val="solid"/>
                      <a:round/>
                      <a:headEnd type="none" w="sm" len="sm"/>
                      <a:tailEnd type="none" w="sm" len="sm"/>
                    </a:lnT>
                    <a:lnB w="12700" cap="flat" cmpd="sng">
                      <a:solidFill>
                        <a:srgbClr val="3333CC"/>
                      </a:solidFill>
                      <a:prstDash val="solid"/>
                      <a:round/>
                      <a:headEnd type="none" w="sm" len="sm"/>
                      <a:tailEnd type="none" w="sm" len="sm"/>
                    </a:lnB>
                    <a:solidFill>
                      <a:srgbClr val="3333CC">
                        <a:alpha val="19610"/>
                      </a:srgbClr>
                    </a:solidFill>
                  </a:tcPr>
                </a:tc>
                <a:tc>
                  <a:txBody>
                    <a:bodyPr/>
                    <a:lstStyle/>
                    <a:p>
                      <a:pPr marL="0" lvl="0" indent="0" algn="l" rtl="0">
                        <a:spcBef>
                          <a:spcPts val="0"/>
                        </a:spcBef>
                        <a:spcAft>
                          <a:spcPts val="0"/>
                        </a:spcAft>
                        <a:buNone/>
                      </a:pPr>
                      <a:r>
                        <a:rPr lang="en-US" sz="900" dirty="0"/>
                        <a:t>arXiv:2306.00965v1 [cs.CV] 1 Jun 2023</a:t>
                      </a:r>
                      <a:endParaRPr sz="900" dirty="0"/>
                    </a:p>
                    <a:p>
                      <a:pPr marL="0" lvl="0" indent="0" algn="l" rtl="0">
                        <a:spcBef>
                          <a:spcPts val="0"/>
                        </a:spcBef>
                        <a:spcAft>
                          <a:spcPts val="0"/>
                        </a:spcAft>
                        <a:buNone/>
                      </a:pPr>
                      <a:endParaRPr sz="900" dirty="0"/>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25400" cap="flat" cmpd="sng">
                      <a:solidFill>
                        <a:srgbClr val="3333CC"/>
                      </a:solidFill>
                      <a:prstDash val="solid"/>
                      <a:round/>
                      <a:headEnd type="none" w="sm" len="sm"/>
                      <a:tailEnd type="none" w="sm" len="sm"/>
                    </a:lnT>
                    <a:lnB w="25400" cap="flat" cmpd="sng">
                      <a:solidFill>
                        <a:srgbClr val="3333CC"/>
                      </a:solidFill>
                      <a:prstDash val="solid"/>
                      <a:round/>
                      <a:headEnd type="none" w="sm" len="sm"/>
                      <a:tailEnd type="none" w="sm" len="sm"/>
                    </a:lnB>
                    <a:solidFill>
                      <a:srgbClr val="3333CC">
                        <a:alpha val="19610"/>
                      </a:srgbClr>
                    </a:solidFill>
                  </a:tcPr>
                </a:tc>
                <a:tc>
                  <a:txBody>
                    <a:bodyPr/>
                    <a:lstStyle/>
                    <a:p>
                      <a:pPr marL="0" lvl="0" indent="0" algn="l" rtl="0">
                        <a:spcBef>
                          <a:spcPts val="0"/>
                        </a:spcBef>
                        <a:spcAft>
                          <a:spcPts val="0"/>
                        </a:spcAft>
                        <a:buNone/>
                      </a:pPr>
                      <a:r>
                        <a:rPr lang="en-US" sz="1100" dirty="0"/>
                        <a:t>BUOL: A Bottom-Up Framework with Occupancy-aware Lifting for Panoptic 3D Scene Reconstruction From A Single Image</a:t>
                      </a:r>
                      <a:endParaRPr sz="1100" dirty="0"/>
                    </a:p>
                    <a:p>
                      <a:pPr marL="0" lvl="0" indent="0" algn="l" rtl="0">
                        <a:spcBef>
                          <a:spcPts val="0"/>
                        </a:spcBef>
                        <a:spcAft>
                          <a:spcPts val="0"/>
                        </a:spcAft>
                        <a:buNone/>
                      </a:pPr>
                      <a:endParaRPr sz="1100" dirty="0"/>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25400" cap="flat" cmpd="sng">
                      <a:solidFill>
                        <a:srgbClr val="3333CC"/>
                      </a:solidFill>
                      <a:prstDash val="solid"/>
                      <a:round/>
                      <a:headEnd type="none" w="sm" len="sm"/>
                      <a:tailEnd type="none" w="sm" len="sm"/>
                    </a:lnT>
                    <a:lnB w="25400" cap="flat" cmpd="sng">
                      <a:solidFill>
                        <a:srgbClr val="3333CC"/>
                      </a:solidFill>
                      <a:prstDash val="solid"/>
                      <a:round/>
                      <a:headEnd type="none" w="sm" len="sm"/>
                      <a:tailEnd type="none" w="sm" len="sm"/>
                    </a:lnB>
                    <a:solidFill>
                      <a:srgbClr val="3333CC">
                        <a:alpha val="19610"/>
                      </a:srgbClr>
                    </a:solidFill>
                  </a:tcPr>
                </a:tc>
                <a:tc>
                  <a:txBody>
                    <a:bodyPr/>
                    <a:lstStyle/>
                    <a:p>
                      <a:pPr marL="457200" lvl="0" indent="-355600" algn="l" rtl="0">
                        <a:spcBef>
                          <a:spcPts val="0"/>
                        </a:spcBef>
                        <a:spcAft>
                          <a:spcPts val="0"/>
                        </a:spcAft>
                        <a:buSzPts val="2000"/>
                        <a:buChar char="●"/>
                      </a:pPr>
                      <a:r>
                        <a:rPr lang="en-US" sz="900"/>
                        <a:t>In this paper, a bottom-up framework with occupancy-aware lifting (BUOL) for panoptic 3D scene reconstruction is proposed </a:t>
                      </a:r>
                      <a:endParaRPr sz="900"/>
                    </a:p>
                    <a:p>
                      <a:pPr marL="457200" lvl="0" indent="-355600" algn="l" rtl="0">
                        <a:spcBef>
                          <a:spcPts val="0"/>
                        </a:spcBef>
                        <a:spcAft>
                          <a:spcPts val="0"/>
                        </a:spcAft>
                        <a:buSzPts val="2000"/>
                        <a:buChar char="●"/>
                      </a:pPr>
                      <a:r>
                        <a:rPr lang="en-US" sz="900"/>
                        <a:t>This addresses two key challenges in panoptic 3D reconstruction - instance channel ambiguity and voxel reconstruction ambiguity</a:t>
                      </a:r>
                      <a:endParaRPr sz="900"/>
                    </a:p>
                    <a:p>
                      <a:pPr marL="457200" lvl="0" indent="-355600" algn="l" rtl="0">
                        <a:spcBef>
                          <a:spcPts val="0"/>
                        </a:spcBef>
                        <a:spcAft>
                          <a:spcPts val="0"/>
                        </a:spcAft>
                        <a:buSzPts val="2000"/>
                        <a:buChar char="●"/>
                      </a:pPr>
                      <a:r>
                        <a:rPr lang="en-US" sz="900"/>
                        <a:t>This system lifts 2D information to 3D voxels based on semantic assignments(to address instance channel ambiguity) rather than arbitrary instance IDs. These 3D voxels are then refined and grouped into 3D instances according to predicted 2D instances</a:t>
                      </a:r>
                      <a:endParaRPr sz="900"/>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25400" cap="flat" cmpd="sng">
                      <a:solidFill>
                        <a:srgbClr val="3333CC"/>
                      </a:solidFill>
                      <a:prstDash val="solid"/>
                      <a:round/>
                      <a:headEnd type="none" w="sm" len="sm"/>
                      <a:tailEnd type="none" w="sm" len="sm"/>
                    </a:lnT>
                    <a:lnB w="25400" cap="flat" cmpd="sng">
                      <a:solidFill>
                        <a:srgbClr val="3333CC"/>
                      </a:solidFill>
                      <a:prstDash val="solid"/>
                      <a:round/>
                      <a:headEnd type="none" w="sm" len="sm"/>
                      <a:tailEnd type="none" w="sm" len="sm"/>
                    </a:lnB>
                    <a:solidFill>
                      <a:srgbClr val="3333CC">
                        <a:alpha val="19610"/>
                      </a:srgbClr>
                    </a:solidFill>
                  </a:tcPr>
                </a:tc>
                <a:tc>
                  <a:txBody>
                    <a:bodyPr/>
                    <a:lstStyle/>
                    <a:p>
                      <a:pPr marL="457200" lvl="0" indent="-342900" algn="l" rtl="0">
                        <a:spcBef>
                          <a:spcPts val="0"/>
                        </a:spcBef>
                        <a:spcAft>
                          <a:spcPts val="0"/>
                        </a:spcAft>
                        <a:buSzPts val="1800"/>
                        <a:buChar char="●"/>
                      </a:pPr>
                      <a:r>
                        <a:rPr lang="en-US" sz="800"/>
                        <a:t>Minor loss of detail can be an issue as it starts with coarse grain 3D voxels and then refines them </a:t>
                      </a:r>
                      <a:endParaRPr sz="800"/>
                    </a:p>
                    <a:p>
                      <a:pPr marL="457200" lvl="0" indent="-342900" algn="l" rtl="0">
                        <a:spcBef>
                          <a:spcPts val="0"/>
                        </a:spcBef>
                        <a:spcAft>
                          <a:spcPts val="0"/>
                        </a:spcAft>
                        <a:buSzPts val="1800"/>
                        <a:buChar char="●"/>
                      </a:pPr>
                      <a:r>
                        <a:rPr lang="en-US" sz="800"/>
                        <a:t>Testing is not done on large real life datasets  </a:t>
                      </a:r>
                      <a:endParaRPr sz="800" u="none" strike="noStrike" cap="none"/>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25400" cap="flat" cmpd="sng">
                      <a:solidFill>
                        <a:srgbClr val="3333CC"/>
                      </a:solidFill>
                      <a:prstDash val="solid"/>
                      <a:round/>
                      <a:headEnd type="none" w="sm" len="sm"/>
                      <a:tailEnd type="none" w="sm" len="sm"/>
                    </a:lnT>
                    <a:lnB w="25400" cap="flat" cmpd="sng">
                      <a:solidFill>
                        <a:srgbClr val="3333CC"/>
                      </a:solidFill>
                      <a:prstDash val="solid"/>
                      <a:round/>
                      <a:headEnd type="none" w="sm" len="sm"/>
                      <a:tailEnd type="none" w="sm" len="sm"/>
                    </a:lnB>
                    <a:solidFill>
                      <a:srgbClr val="3333CC">
                        <a:alpha val="19610"/>
                      </a:srgbClr>
                    </a:solidFill>
                  </a:tcPr>
                </a:tc>
                <a:extLst>
                  <a:ext uri="{0D108BD9-81ED-4DB2-BD59-A6C34878D82A}">
                    <a16:rowId xmlns:a16="http://schemas.microsoft.com/office/drawing/2014/main" val="2369609647"/>
                  </a:ext>
                </a:extLst>
              </a:tr>
              <a:tr h="1927542">
                <a:tc>
                  <a:txBody>
                    <a:bodyPr/>
                    <a:lstStyle/>
                    <a:p>
                      <a:pPr marL="0" marR="0" lvl="0" indent="0" algn="ctr" rtl="0">
                        <a:lnSpc>
                          <a:spcPct val="100000"/>
                        </a:lnSpc>
                        <a:spcBef>
                          <a:spcPts val="0"/>
                        </a:spcBef>
                        <a:spcAft>
                          <a:spcPts val="0"/>
                        </a:spcAft>
                        <a:buClr>
                          <a:schemeClr val="dk1"/>
                        </a:buClr>
                        <a:buSzPts val="2400"/>
                        <a:buFont typeface="Times New Roman"/>
                        <a:buNone/>
                      </a:pPr>
                      <a:r>
                        <a:rPr lang="en-IN" sz="1200" u="none" strike="noStrike" cap="none" dirty="0"/>
                        <a:t>2.</a:t>
                      </a:r>
                      <a:endParaRPr sz="1200" u="none" strike="noStrike" cap="none" dirty="0"/>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12700" cap="flat" cmpd="sng">
                      <a:solidFill>
                        <a:srgbClr val="3333CC"/>
                      </a:solidFill>
                      <a:prstDash val="solid"/>
                      <a:round/>
                      <a:headEnd type="none" w="sm" len="sm"/>
                      <a:tailEnd type="none" w="sm" len="sm"/>
                    </a:lnT>
                    <a:lnB w="12700" cap="flat" cmpd="sng">
                      <a:solidFill>
                        <a:srgbClr val="3333CC"/>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2400"/>
                        <a:buFont typeface="Times New Roman"/>
                        <a:buNone/>
                      </a:pPr>
                      <a:endParaRPr sz="900"/>
                    </a:p>
                    <a:p>
                      <a:pPr marL="0" marR="0" lvl="0" indent="0" algn="just" rtl="0">
                        <a:lnSpc>
                          <a:spcPct val="100000"/>
                        </a:lnSpc>
                        <a:spcBef>
                          <a:spcPts val="0"/>
                        </a:spcBef>
                        <a:spcAft>
                          <a:spcPts val="0"/>
                        </a:spcAft>
                        <a:buClr>
                          <a:schemeClr val="dk1"/>
                        </a:buClr>
                        <a:buSzPts val="2400"/>
                        <a:buFont typeface="Times New Roman"/>
                        <a:buNone/>
                      </a:pPr>
                      <a:r>
                        <a:rPr lang="en-US" sz="900"/>
                        <a:t>Technical university of Munich, 16 May 2022 </a:t>
                      </a:r>
                      <a:endParaRPr sz="900" u="none" strike="noStrike" cap="none"/>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25400" cap="flat" cmpd="sng">
                      <a:solidFill>
                        <a:srgbClr val="3333CC"/>
                      </a:solidFill>
                      <a:prstDash val="solid"/>
                      <a:round/>
                      <a:headEnd type="none" w="sm" len="sm"/>
                      <a:tailEnd type="none" w="sm" len="sm"/>
                    </a:lnT>
                    <a:lnB w="12700" cap="flat" cmpd="sng">
                      <a:solidFill>
                        <a:srgbClr val="3333CC"/>
                      </a:solidFill>
                      <a:prstDash val="solid"/>
                      <a:round/>
                      <a:headEnd type="none" w="sm" len="sm"/>
                      <a:tailEnd type="none" w="sm" len="sm"/>
                    </a:lnB>
                    <a:solidFill>
                      <a:schemeClr val="lt1"/>
                    </a:solidFill>
                  </a:tcPr>
                </a:tc>
                <a:tc>
                  <a:txBody>
                    <a:bodyPr/>
                    <a:lstStyle/>
                    <a:p>
                      <a:pPr marL="0" lvl="0" indent="0" algn="just" rtl="0">
                        <a:spcBef>
                          <a:spcPts val="0"/>
                        </a:spcBef>
                        <a:spcAft>
                          <a:spcPts val="0"/>
                        </a:spcAft>
                        <a:buNone/>
                      </a:pPr>
                      <a:endParaRPr sz="1100">
                        <a:solidFill>
                          <a:schemeClr val="dk1"/>
                        </a:solidFill>
                      </a:endParaRPr>
                    </a:p>
                    <a:p>
                      <a:pPr marL="0" lvl="0" indent="0" algn="just" rtl="0">
                        <a:spcBef>
                          <a:spcPts val="0"/>
                        </a:spcBef>
                        <a:spcAft>
                          <a:spcPts val="0"/>
                        </a:spcAft>
                        <a:buNone/>
                      </a:pPr>
                      <a:r>
                        <a:rPr lang="en-US" sz="1100">
                          <a:solidFill>
                            <a:schemeClr val="dk1"/>
                          </a:solidFill>
                        </a:rPr>
                        <a:t>Panoptic 3D Scene Reconstruction From a Single RGB Image</a:t>
                      </a:r>
                      <a:endParaRPr sz="1100">
                        <a:solidFill>
                          <a:schemeClr val="dk1"/>
                        </a:solidFill>
                      </a:endParaRPr>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25400" cap="flat" cmpd="sng">
                      <a:solidFill>
                        <a:srgbClr val="3333CC"/>
                      </a:solidFill>
                      <a:prstDash val="solid"/>
                      <a:round/>
                      <a:headEnd type="none" w="sm" len="sm"/>
                      <a:tailEnd type="none" w="sm" len="sm"/>
                    </a:lnT>
                    <a:lnB w="12700" cap="flat" cmpd="sng">
                      <a:solidFill>
                        <a:srgbClr val="3333CC"/>
                      </a:solidFill>
                      <a:prstDash val="solid"/>
                      <a:round/>
                      <a:headEnd type="none" w="sm" len="sm"/>
                      <a:tailEnd type="none" w="sm" len="sm"/>
                    </a:lnB>
                    <a:solidFill>
                      <a:schemeClr val="lt1"/>
                    </a:solidFill>
                  </a:tcPr>
                </a:tc>
                <a:tc>
                  <a:txBody>
                    <a:bodyPr/>
                    <a:lstStyle/>
                    <a:p>
                      <a:pPr marL="457200" marR="0" lvl="0" indent="-342900" algn="l" rtl="0">
                        <a:lnSpc>
                          <a:spcPct val="100000"/>
                        </a:lnSpc>
                        <a:spcBef>
                          <a:spcPts val="0"/>
                        </a:spcBef>
                        <a:spcAft>
                          <a:spcPts val="0"/>
                        </a:spcAft>
                        <a:buSzPts val="1800"/>
                        <a:buChar char="●"/>
                      </a:pPr>
                      <a:r>
                        <a:rPr lang="en-US" sz="800" dirty="0"/>
                        <a:t>A single RGB image is taken as input, from which the scene geometry within the camera frustum is predicted, along with semantic and instance segmentation</a:t>
                      </a:r>
                      <a:endParaRPr sz="800" dirty="0"/>
                    </a:p>
                    <a:p>
                      <a:pPr marL="457200" marR="0" lvl="0" indent="0" algn="l" rtl="0">
                        <a:lnSpc>
                          <a:spcPct val="100000"/>
                        </a:lnSpc>
                        <a:spcBef>
                          <a:spcPts val="0"/>
                        </a:spcBef>
                        <a:spcAft>
                          <a:spcPts val="0"/>
                        </a:spcAft>
                        <a:buNone/>
                      </a:pPr>
                      <a:endParaRPr sz="800" dirty="0"/>
                    </a:p>
                    <a:p>
                      <a:pPr marL="457200" marR="0" lvl="0" indent="-342900" algn="l" rtl="0">
                        <a:lnSpc>
                          <a:spcPct val="100000"/>
                        </a:lnSpc>
                        <a:spcBef>
                          <a:spcPts val="0"/>
                        </a:spcBef>
                        <a:spcAft>
                          <a:spcPts val="0"/>
                        </a:spcAft>
                        <a:buSzPts val="1800"/>
                        <a:buChar char="●"/>
                      </a:pPr>
                      <a:r>
                        <a:rPr lang="en-US" sz="800" dirty="0"/>
                        <a:t>From a single RGB image, 2D image features are extracted along with depth estimates and 2D instance mask predictions. Both learned features as well as instance predictions to a 3D volume in camera space are back projected, enabling instance propagation to 3D. The initial 3D estimates are then spatially refined with a sparse 3D generative convolutional network while jointly predicting the scene geometry, semantic labels, and object instance ids within the camera frustum of the image view, including occluded regions.</a:t>
                      </a:r>
                      <a:endParaRPr sz="800" dirty="0"/>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25400" cap="flat" cmpd="sng">
                      <a:solidFill>
                        <a:srgbClr val="3333CC"/>
                      </a:solidFill>
                      <a:prstDash val="solid"/>
                      <a:round/>
                      <a:headEnd type="none" w="sm" len="sm"/>
                      <a:tailEnd type="none" w="sm" len="sm"/>
                    </a:lnT>
                    <a:lnB w="12700" cap="flat" cmpd="sng">
                      <a:solidFill>
                        <a:srgbClr val="3333CC"/>
                      </a:solidFill>
                      <a:prstDash val="solid"/>
                      <a:round/>
                      <a:headEnd type="none" w="sm" len="sm"/>
                      <a:tailEnd type="none" w="sm" len="sm"/>
                    </a:lnB>
                    <a:solidFill>
                      <a:schemeClr val="lt1"/>
                    </a:solidFill>
                  </a:tcPr>
                </a:tc>
                <a:tc>
                  <a:txBody>
                    <a:bodyPr/>
                    <a:lstStyle/>
                    <a:p>
                      <a:pPr marL="285750" marR="0" lvl="0" indent="-266700" algn="l" rtl="0">
                        <a:lnSpc>
                          <a:spcPct val="100000"/>
                        </a:lnSpc>
                        <a:spcBef>
                          <a:spcPts val="0"/>
                        </a:spcBef>
                        <a:spcAft>
                          <a:spcPts val="0"/>
                        </a:spcAft>
                        <a:buClr>
                          <a:srgbClr val="000000"/>
                        </a:buClr>
                        <a:buSzPts val="300"/>
                        <a:buFont typeface="Noto Sans Symbols"/>
                        <a:buNone/>
                      </a:pPr>
                      <a:r>
                        <a:rPr lang="en-US" sz="900" dirty="0"/>
                        <a:t>    The propagation-based approach from 2D estimates to 3D refinement shows effective results on synthetic environments, but struggle to accurately place things and stuff for real-world observations where there is significantly more noise and clutter, which can result in shifts of predicted structures.</a:t>
                      </a:r>
                      <a:endParaRPr sz="900" u="none" strike="noStrike" cap="none" dirty="0"/>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25400" cap="flat" cmpd="sng">
                      <a:solidFill>
                        <a:srgbClr val="3333CC"/>
                      </a:solidFill>
                      <a:prstDash val="solid"/>
                      <a:round/>
                      <a:headEnd type="none" w="sm" len="sm"/>
                      <a:tailEnd type="none" w="sm" len="sm"/>
                    </a:lnT>
                    <a:lnB w="12700" cap="flat" cmpd="sng">
                      <a:solidFill>
                        <a:srgbClr val="3333CC"/>
                      </a:solidFill>
                      <a:prstDash val="solid"/>
                      <a:round/>
                      <a:headEnd type="none" w="sm" len="sm"/>
                      <a:tailEnd type="none" w="sm" len="sm"/>
                    </a:lnB>
                    <a:solidFill>
                      <a:schemeClr val="lt1"/>
                    </a:solidFill>
                  </a:tcPr>
                </a:tc>
                <a:extLst>
                  <a:ext uri="{0D108BD9-81ED-4DB2-BD59-A6C34878D82A}">
                    <a16:rowId xmlns:a16="http://schemas.microsoft.com/office/drawing/2014/main" val="2071973273"/>
                  </a:ext>
                </a:extLst>
              </a:tr>
            </a:tbl>
          </a:graphicData>
        </a:graphic>
      </p:graphicFrame>
    </p:spTree>
    <p:extLst>
      <p:ext uri="{BB962C8B-B14F-4D97-AF65-F5344CB8AC3E}">
        <p14:creationId xmlns:p14="http://schemas.microsoft.com/office/powerpoint/2010/main" val="31367122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body" idx="1"/>
          </p:nvPr>
        </p:nvSpPr>
        <p:spPr>
          <a:xfrm>
            <a:off x="146756" y="968910"/>
            <a:ext cx="8884356" cy="401004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SzPts val="1800"/>
              <a:buNone/>
            </a:pPr>
            <a:r>
              <a:rPr lang="en-US" b="0" i="0" dirty="0">
                <a:solidFill>
                  <a:srgbClr val="0D0D0D"/>
                </a:solidFill>
                <a:effectLst/>
                <a:latin typeface="Söhne"/>
              </a:rPr>
              <a:t>The OS manages hardware resources such as CPU, GPU (NVIDIA Tesla A100 GPU), and memory allocation. </a:t>
            </a:r>
          </a:p>
          <a:p>
            <a:pPr marL="0" lvl="0" indent="0" algn="l" rtl="0">
              <a:lnSpc>
                <a:spcPct val="115000"/>
              </a:lnSpc>
              <a:spcBef>
                <a:spcPts val="0"/>
              </a:spcBef>
              <a:spcAft>
                <a:spcPts val="1200"/>
              </a:spcAft>
              <a:buSzPts val="1800"/>
              <a:buNone/>
            </a:pPr>
            <a:r>
              <a:rPr lang="en-US" b="0" i="0" dirty="0">
                <a:solidFill>
                  <a:srgbClr val="0D0D0D"/>
                </a:solidFill>
                <a:effectLst/>
                <a:latin typeface="Söhne"/>
              </a:rPr>
              <a:t>The OS, along with CUDA drivers, handles resource allocation, ensuring that the GPU is efficiently utilized for computations required in depth estimation and 3D scene reconstruction.</a:t>
            </a:r>
            <a:endParaRPr lang="en-IN" dirty="0">
              <a:latin typeface="Times New Roman"/>
              <a:ea typeface="Times New Roman"/>
              <a:cs typeface="Times New Roman"/>
              <a:sym typeface="Times New Roman"/>
            </a:endParaRPr>
          </a:p>
        </p:txBody>
      </p:sp>
      <p:sp>
        <p:nvSpPr>
          <p:cNvPr id="60" name="Google Shape;60;p14"/>
          <p:cNvSpPr txBox="1">
            <a:spLocks noGrp="1"/>
          </p:cNvSpPr>
          <p:nvPr>
            <p:ph type="title"/>
          </p:nvPr>
        </p:nvSpPr>
        <p:spPr>
          <a:xfrm>
            <a:off x="1828800" y="445025"/>
            <a:ext cx="503682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b="1" i="0" dirty="0">
                <a:solidFill>
                  <a:srgbClr val="0D0D0D"/>
                </a:solidFill>
                <a:effectLst/>
                <a:latin typeface="Söhne"/>
              </a:rPr>
              <a:t>Hardware Resource Management</a:t>
            </a:r>
            <a:r>
              <a:rPr lang="en-US" b="0" i="0" dirty="0">
                <a:solidFill>
                  <a:srgbClr val="0D0D0D"/>
                </a:solidFill>
                <a:effectLst/>
                <a:latin typeface="Söhne"/>
              </a:rPr>
              <a:t>:</a:t>
            </a: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body" idx="1"/>
          </p:nvPr>
        </p:nvSpPr>
        <p:spPr>
          <a:xfrm>
            <a:off x="146756" y="968910"/>
            <a:ext cx="8884356" cy="401004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SzPts val="1800"/>
              <a:buNone/>
            </a:pPr>
            <a:r>
              <a:rPr lang="en-US" b="0" i="0" dirty="0">
                <a:solidFill>
                  <a:srgbClr val="0D0D0D"/>
                </a:solidFill>
                <a:effectLst/>
                <a:latin typeface="Söhne"/>
              </a:rPr>
              <a:t>CUDA is a parallel computing platform and programming model developed by NVIDIA for general computing on GPUs. The OS interacts with CUDA libraries and drivers to facilitate GPU-accelerated computations. </a:t>
            </a:r>
          </a:p>
          <a:p>
            <a:pPr marL="0" lvl="0" indent="0" algn="l" rtl="0">
              <a:lnSpc>
                <a:spcPct val="115000"/>
              </a:lnSpc>
              <a:spcBef>
                <a:spcPts val="0"/>
              </a:spcBef>
              <a:spcAft>
                <a:spcPts val="1200"/>
              </a:spcAft>
              <a:buSzPts val="1800"/>
              <a:buNone/>
            </a:pPr>
            <a:r>
              <a:rPr lang="en-US" b="0" i="0" dirty="0">
                <a:solidFill>
                  <a:srgbClr val="0D0D0D"/>
                </a:solidFill>
                <a:effectLst/>
                <a:latin typeface="Söhne"/>
              </a:rPr>
              <a:t>Using CUDA for GPU acceleration, the OS ensures proper integration and communication between the application and the GPU, optimizing performance for tasks like depth estimation and neural network inference (using models like </a:t>
            </a:r>
            <a:r>
              <a:rPr lang="en-US" b="0" i="0" dirty="0" err="1">
                <a:solidFill>
                  <a:srgbClr val="0D0D0D"/>
                </a:solidFill>
                <a:effectLst/>
                <a:latin typeface="Söhne"/>
              </a:rPr>
              <a:t>Densenet</a:t>
            </a:r>
            <a:r>
              <a:rPr lang="en-US" b="0" i="0" dirty="0">
                <a:solidFill>
                  <a:srgbClr val="0D0D0D"/>
                </a:solidFill>
                <a:effectLst/>
                <a:latin typeface="Söhne"/>
              </a:rPr>
              <a:t> 201 and </a:t>
            </a:r>
            <a:r>
              <a:rPr lang="en-US" b="0" i="0" dirty="0" err="1">
                <a:solidFill>
                  <a:srgbClr val="0D0D0D"/>
                </a:solidFill>
                <a:effectLst/>
                <a:latin typeface="Söhne"/>
              </a:rPr>
              <a:t>ResNet</a:t>
            </a:r>
            <a:r>
              <a:rPr lang="en-US" b="0" i="0" dirty="0">
                <a:solidFill>
                  <a:srgbClr val="0D0D0D"/>
                </a:solidFill>
                <a:effectLst/>
                <a:latin typeface="Söhne"/>
              </a:rPr>
              <a:t> 50).</a:t>
            </a:r>
          </a:p>
          <a:p>
            <a:pPr marL="0" lvl="0" indent="0" algn="l" rtl="0">
              <a:lnSpc>
                <a:spcPct val="115000"/>
              </a:lnSpc>
              <a:spcBef>
                <a:spcPts val="0"/>
              </a:spcBef>
              <a:spcAft>
                <a:spcPts val="1200"/>
              </a:spcAft>
              <a:buSzPts val="1800"/>
              <a:buNone/>
            </a:pPr>
            <a:r>
              <a:rPr lang="en-US" b="0" i="0" dirty="0">
                <a:solidFill>
                  <a:srgbClr val="0D0D0D"/>
                </a:solidFill>
                <a:effectLst/>
                <a:latin typeface="Söhne"/>
              </a:rPr>
              <a:t>By integrating CUDA into a project, one can offload computationally intensive tasks to the GPU, taking advantage of its massively parallel architecture. </a:t>
            </a:r>
          </a:p>
          <a:p>
            <a:pPr marL="0" lvl="0" indent="0" algn="l" rtl="0">
              <a:lnSpc>
                <a:spcPct val="115000"/>
              </a:lnSpc>
              <a:spcBef>
                <a:spcPts val="0"/>
              </a:spcBef>
              <a:spcAft>
                <a:spcPts val="1200"/>
              </a:spcAft>
              <a:buSzPts val="1800"/>
              <a:buNone/>
            </a:pPr>
            <a:r>
              <a:rPr lang="en-US" b="0" i="0" dirty="0">
                <a:solidFill>
                  <a:srgbClr val="0D0D0D"/>
                </a:solidFill>
                <a:effectLst/>
                <a:latin typeface="Söhne"/>
              </a:rPr>
              <a:t>The OS ensures seamless integration between the application code, CUDA runtime, and GPU drivers, facilitating efficient execution of CUDA kernels on the GPU.</a:t>
            </a:r>
            <a:endParaRPr lang="en-IN" dirty="0">
              <a:latin typeface="Times New Roman"/>
              <a:ea typeface="Times New Roman"/>
              <a:cs typeface="Times New Roman"/>
              <a:sym typeface="Times New Roman"/>
            </a:endParaRPr>
          </a:p>
        </p:txBody>
      </p:sp>
      <p:sp>
        <p:nvSpPr>
          <p:cNvPr id="60" name="Google Shape;60;p14"/>
          <p:cNvSpPr txBox="1">
            <a:spLocks noGrp="1"/>
          </p:cNvSpPr>
          <p:nvPr>
            <p:ph type="title"/>
          </p:nvPr>
        </p:nvSpPr>
        <p:spPr>
          <a:xfrm>
            <a:off x="3215640" y="396210"/>
            <a:ext cx="256794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IN" b="1" i="0" dirty="0">
                <a:solidFill>
                  <a:srgbClr val="0D0D0D"/>
                </a:solidFill>
                <a:effectLst/>
                <a:latin typeface="Söhne"/>
              </a:rPr>
              <a:t>CUDA Integration</a:t>
            </a:r>
            <a:endParaRPr dirty="0"/>
          </a:p>
        </p:txBody>
      </p:sp>
    </p:spTree>
    <p:extLst>
      <p:ext uri="{BB962C8B-B14F-4D97-AF65-F5344CB8AC3E}">
        <p14:creationId xmlns:p14="http://schemas.microsoft.com/office/powerpoint/2010/main" val="37093675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body" idx="1"/>
          </p:nvPr>
        </p:nvSpPr>
        <p:spPr>
          <a:xfrm>
            <a:off x="146756" y="968910"/>
            <a:ext cx="8884356" cy="401004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SzPts val="1800"/>
              <a:buNone/>
            </a:pPr>
            <a:r>
              <a:rPr lang="en-US" b="0" i="0" dirty="0">
                <a:solidFill>
                  <a:srgbClr val="0D0D0D"/>
                </a:solidFill>
                <a:effectLst/>
                <a:latin typeface="Söhne"/>
              </a:rPr>
              <a:t>Operating systems like Ubuntu provide support for multithreading and concurrency, allowing us to parallelize tasks across CPU cores. </a:t>
            </a:r>
          </a:p>
          <a:p>
            <a:pPr marL="0" lvl="0" indent="0" algn="l" rtl="0">
              <a:lnSpc>
                <a:spcPct val="115000"/>
              </a:lnSpc>
              <a:spcBef>
                <a:spcPts val="0"/>
              </a:spcBef>
              <a:spcAft>
                <a:spcPts val="1200"/>
              </a:spcAft>
              <a:buSzPts val="1800"/>
              <a:buNone/>
            </a:pPr>
            <a:r>
              <a:rPr lang="en-US" b="0" i="0" dirty="0">
                <a:solidFill>
                  <a:srgbClr val="0D0D0D"/>
                </a:solidFill>
                <a:effectLst/>
                <a:latin typeface="Söhne"/>
              </a:rPr>
              <a:t>While GPUs excel at parallel computations, there are still CPU-bound tasks in your pipeline, such as preprocessing input images or post-processing reconstructed scenes. </a:t>
            </a:r>
          </a:p>
          <a:p>
            <a:pPr marL="0" lvl="0" indent="0" algn="l" rtl="0">
              <a:lnSpc>
                <a:spcPct val="115000"/>
              </a:lnSpc>
              <a:spcBef>
                <a:spcPts val="0"/>
              </a:spcBef>
              <a:spcAft>
                <a:spcPts val="1200"/>
              </a:spcAft>
              <a:buSzPts val="1800"/>
              <a:buNone/>
            </a:pPr>
            <a:r>
              <a:rPr lang="en-US" b="0" i="0" dirty="0">
                <a:solidFill>
                  <a:srgbClr val="0D0D0D"/>
                </a:solidFill>
                <a:effectLst/>
                <a:latin typeface="Söhne"/>
              </a:rPr>
              <a:t>The OS enables efficient multithreading, maximizing overall system performance.</a:t>
            </a:r>
          </a:p>
          <a:p>
            <a:pPr marL="0" lvl="0" indent="0" algn="l" rtl="0">
              <a:lnSpc>
                <a:spcPct val="115000"/>
              </a:lnSpc>
              <a:spcBef>
                <a:spcPts val="0"/>
              </a:spcBef>
              <a:spcAft>
                <a:spcPts val="1200"/>
              </a:spcAft>
              <a:buSzPts val="1800"/>
              <a:buNone/>
            </a:pPr>
            <a:r>
              <a:rPr lang="en-US" b="0" i="0" dirty="0">
                <a:solidFill>
                  <a:srgbClr val="0D0D0D"/>
                </a:solidFill>
                <a:effectLst/>
                <a:latin typeface="Söhne"/>
              </a:rPr>
              <a:t>By parallelizing computations across multiple GPU cores and streaming multiprocessors (SMs), Rapids libraries achieve higher throughput and lower latency compared to traditional CPU-based implementations. </a:t>
            </a:r>
          </a:p>
          <a:p>
            <a:pPr marL="0" lvl="0" indent="0" algn="l" rtl="0">
              <a:lnSpc>
                <a:spcPct val="115000"/>
              </a:lnSpc>
              <a:spcBef>
                <a:spcPts val="0"/>
              </a:spcBef>
              <a:spcAft>
                <a:spcPts val="1200"/>
              </a:spcAft>
              <a:buSzPts val="1800"/>
              <a:buNone/>
            </a:pPr>
            <a:r>
              <a:rPr lang="en-US" b="0" i="0" dirty="0">
                <a:solidFill>
                  <a:srgbClr val="0D0D0D"/>
                </a:solidFill>
                <a:effectLst/>
                <a:latin typeface="Söhne"/>
              </a:rPr>
              <a:t>The OS ensures that GPU resources are effectively scheduled and managed to maximize parallelism and concurrency, enhancing overall system performance.</a:t>
            </a:r>
            <a:endParaRPr lang="en-IN" dirty="0">
              <a:latin typeface="Times New Roman"/>
              <a:ea typeface="Times New Roman"/>
              <a:cs typeface="Times New Roman"/>
              <a:sym typeface="Times New Roman"/>
            </a:endParaRPr>
          </a:p>
        </p:txBody>
      </p:sp>
      <p:sp>
        <p:nvSpPr>
          <p:cNvPr id="60" name="Google Shape;60;p14"/>
          <p:cNvSpPr txBox="1">
            <a:spLocks noGrp="1"/>
          </p:cNvSpPr>
          <p:nvPr>
            <p:ph type="title"/>
          </p:nvPr>
        </p:nvSpPr>
        <p:spPr>
          <a:xfrm>
            <a:off x="1828800" y="445025"/>
            <a:ext cx="503682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IN" b="1" i="0" dirty="0">
                <a:solidFill>
                  <a:srgbClr val="0D0D0D"/>
                </a:solidFill>
                <a:effectLst/>
                <a:latin typeface="Söhne"/>
              </a:rPr>
              <a:t>Concurrency and Multithreading</a:t>
            </a:r>
            <a:endParaRPr dirty="0"/>
          </a:p>
        </p:txBody>
      </p:sp>
    </p:spTree>
    <p:extLst>
      <p:ext uri="{BB962C8B-B14F-4D97-AF65-F5344CB8AC3E}">
        <p14:creationId xmlns:p14="http://schemas.microsoft.com/office/powerpoint/2010/main" val="38849861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1862667" y="164550"/>
            <a:ext cx="5012266" cy="80436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IN" sz="1600" b="1" i="0" dirty="0">
                <a:solidFill>
                  <a:srgbClr val="0D0D0D"/>
                </a:solidFill>
                <a:effectLst/>
                <a:latin typeface="Söhne"/>
              </a:rPr>
              <a:t>Parallelism</a:t>
            </a:r>
            <a:endParaRPr sz="2400" b="1" dirty="0">
              <a:latin typeface="Times New Roman"/>
              <a:ea typeface="Times New Roman"/>
              <a:cs typeface="Times New Roman"/>
              <a:sym typeface="Times New Roman"/>
            </a:endParaRPr>
          </a:p>
        </p:txBody>
      </p:sp>
      <p:sp>
        <p:nvSpPr>
          <p:cNvPr id="66" name="Google Shape;66;p15"/>
          <p:cNvSpPr txBox="1">
            <a:spLocks noGrp="1"/>
          </p:cNvSpPr>
          <p:nvPr>
            <p:ph type="body" idx="1"/>
          </p:nvPr>
        </p:nvSpPr>
        <p:spPr>
          <a:xfrm>
            <a:off x="146756" y="968910"/>
            <a:ext cx="8884356" cy="4010040"/>
          </a:xfrm>
          <a:prstGeom prst="rect">
            <a:avLst/>
          </a:prstGeom>
          <a:noFill/>
          <a:ln>
            <a:noFill/>
          </a:ln>
        </p:spPr>
        <p:txBody>
          <a:bodyPr spcFirstLastPara="1" wrap="square" lIns="91425" tIns="91425" rIns="91425" bIns="91425" anchor="t" anchorCtr="0">
            <a:noAutofit/>
          </a:bodyPr>
          <a:lstStyle/>
          <a:p>
            <a:pPr algn="l">
              <a:buFont typeface="Arial" panose="020B0604020202020204" pitchFamily="34" charset="0"/>
              <a:buChar char="•"/>
            </a:pPr>
            <a:r>
              <a:rPr lang="en-US" sz="1600" b="1" i="0" dirty="0">
                <a:solidFill>
                  <a:srgbClr val="0D0D0D"/>
                </a:solidFill>
                <a:effectLst/>
                <a:latin typeface="Söhne"/>
              </a:rPr>
              <a:t>Task-level Parallelism</a:t>
            </a:r>
            <a:r>
              <a:rPr lang="en-US" sz="1600" b="0" i="0" dirty="0">
                <a:solidFill>
                  <a:srgbClr val="0D0D0D"/>
                </a:solidFill>
                <a:effectLst/>
                <a:latin typeface="Söhne"/>
              </a:rPr>
              <a:t>: Task-level parallelism involves executing multiple independent tasks simultaneously. In the context of GPU computing, this often means launching multiple CUDA kernels to perform computations in parallel.</a:t>
            </a:r>
          </a:p>
          <a:p>
            <a:pPr algn="l">
              <a:buFont typeface="Arial" panose="020B0604020202020204" pitchFamily="34" charset="0"/>
              <a:buChar char="•"/>
            </a:pPr>
            <a:r>
              <a:rPr lang="en-US" sz="1600" b="1" i="0" dirty="0">
                <a:solidFill>
                  <a:srgbClr val="0D0D0D"/>
                </a:solidFill>
                <a:effectLst/>
                <a:latin typeface="Söhne"/>
              </a:rPr>
              <a:t>Data-level Parallelism</a:t>
            </a:r>
            <a:r>
              <a:rPr lang="en-US" sz="1600" b="0" i="0" dirty="0">
                <a:solidFill>
                  <a:srgbClr val="0D0D0D"/>
                </a:solidFill>
                <a:effectLst/>
                <a:latin typeface="Söhne"/>
              </a:rPr>
              <a:t>: Data-level parallelism involves operating on multiple data elements simultaneously. GPUs excel at data-level parallelism due to their massively parallel architecture, with thousands of cores capable of processing data concurrently.</a:t>
            </a:r>
          </a:p>
          <a:p>
            <a:pPr algn="l">
              <a:buFont typeface="Arial" panose="020B0604020202020204" pitchFamily="34" charset="0"/>
              <a:buChar char="•"/>
            </a:pPr>
            <a:r>
              <a:rPr lang="en-US" sz="1600" b="1" i="0" dirty="0">
                <a:solidFill>
                  <a:srgbClr val="0D0D0D"/>
                </a:solidFill>
                <a:effectLst/>
                <a:latin typeface="Söhne"/>
              </a:rPr>
              <a:t>Pipeline Parallelism</a:t>
            </a:r>
            <a:r>
              <a:rPr lang="en-US" sz="1600" b="0" i="0" dirty="0">
                <a:solidFill>
                  <a:srgbClr val="0D0D0D"/>
                </a:solidFill>
                <a:effectLst/>
                <a:latin typeface="Söhne"/>
              </a:rPr>
              <a:t>: Pipeline parallelism divides a computation into multiple stages, with each stage executed concurrently. This approach is common in GPU-accelerated data processing pipelines, where different stages of data transformation or analysis can be executed concurrently on the GPU.</a:t>
            </a:r>
          </a:p>
          <a:p>
            <a:pPr algn="l">
              <a:buFont typeface="Arial" panose="020B0604020202020204" pitchFamily="34" charset="0"/>
              <a:buChar char="•"/>
            </a:pPr>
            <a:r>
              <a:rPr lang="en-US" sz="1600" b="1" i="0" dirty="0">
                <a:solidFill>
                  <a:srgbClr val="0D0D0D"/>
                </a:solidFill>
                <a:effectLst/>
                <a:latin typeface="Söhne"/>
              </a:rPr>
              <a:t>Model-level Parallelism</a:t>
            </a:r>
            <a:r>
              <a:rPr lang="en-US" sz="1600" b="0" i="0" dirty="0">
                <a:solidFill>
                  <a:srgbClr val="0D0D0D"/>
                </a:solidFill>
                <a:effectLst/>
                <a:latin typeface="Söhne"/>
              </a:rPr>
              <a:t>: Model-level parallelism involves partitioning a machine learning model across multiple GPU devices or within a single GPU to distribute computations and memory usage. This approach is particularly useful for training large models or processing large datasets efficiently.</a:t>
            </a:r>
          </a:p>
          <a:p>
            <a:pPr marL="285750" lvl="0" indent="-171450" algn="l" rtl="0">
              <a:lnSpc>
                <a:spcPct val="115000"/>
              </a:lnSpc>
              <a:spcBef>
                <a:spcPts val="1200"/>
              </a:spcBef>
              <a:spcAft>
                <a:spcPts val="1200"/>
              </a:spcAft>
              <a:buSzPts val="1800"/>
              <a:buNone/>
            </a:pPr>
            <a:endParaRPr sz="1600"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23345319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1862667" y="164550"/>
            <a:ext cx="5012266" cy="80436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IN" sz="1600" b="1" i="0" dirty="0">
                <a:solidFill>
                  <a:srgbClr val="0D0D0D"/>
                </a:solidFill>
                <a:effectLst/>
                <a:latin typeface="Söhne"/>
              </a:rPr>
              <a:t>Concurrency</a:t>
            </a:r>
            <a:endParaRPr sz="2400" b="1" dirty="0">
              <a:latin typeface="Times New Roman"/>
              <a:ea typeface="Times New Roman"/>
              <a:cs typeface="Times New Roman"/>
              <a:sym typeface="Times New Roman"/>
            </a:endParaRPr>
          </a:p>
        </p:txBody>
      </p:sp>
      <p:sp>
        <p:nvSpPr>
          <p:cNvPr id="66" name="Google Shape;66;p15"/>
          <p:cNvSpPr txBox="1">
            <a:spLocks noGrp="1"/>
          </p:cNvSpPr>
          <p:nvPr>
            <p:ph type="body" idx="1"/>
          </p:nvPr>
        </p:nvSpPr>
        <p:spPr>
          <a:xfrm>
            <a:off x="146756" y="968910"/>
            <a:ext cx="8884356" cy="4010040"/>
          </a:xfrm>
          <a:prstGeom prst="rect">
            <a:avLst/>
          </a:prstGeom>
          <a:noFill/>
          <a:ln>
            <a:noFill/>
          </a:ln>
        </p:spPr>
        <p:txBody>
          <a:bodyPr spcFirstLastPara="1" wrap="square" lIns="91425" tIns="91425" rIns="91425" bIns="91425" anchor="t" anchorCtr="0">
            <a:noAutofit/>
          </a:bodyPr>
          <a:lstStyle/>
          <a:p>
            <a:pPr algn="l">
              <a:buFont typeface="Arial" panose="020B0604020202020204" pitchFamily="34" charset="0"/>
              <a:buChar char="•"/>
            </a:pPr>
            <a:r>
              <a:rPr lang="en-US" b="1" i="0" dirty="0">
                <a:solidFill>
                  <a:srgbClr val="0D0D0D"/>
                </a:solidFill>
                <a:effectLst/>
                <a:latin typeface="Söhne"/>
              </a:rPr>
              <a:t>Thread-level Concurrency</a:t>
            </a:r>
            <a:r>
              <a:rPr lang="en-US" b="0" i="0" dirty="0">
                <a:solidFill>
                  <a:srgbClr val="0D0D0D"/>
                </a:solidFill>
                <a:effectLst/>
                <a:latin typeface="Söhne"/>
              </a:rPr>
              <a:t>: Thread-level concurrency involves executing multiple threads of execution simultaneously. In the context of GPU programming, concurrency is achieved through the execution of multiple threads within a CUDA kernel or across multiple CUDA kernels running concurrently on the GPU.</a:t>
            </a:r>
          </a:p>
          <a:p>
            <a:pPr algn="l">
              <a:buFont typeface="Arial" panose="020B0604020202020204" pitchFamily="34" charset="0"/>
              <a:buChar char="•"/>
            </a:pPr>
            <a:r>
              <a:rPr lang="en-US" b="1" i="0" dirty="0">
                <a:solidFill>
                  <a:srgbClr val="0D0D0D"/>
                </a:solidFill>
                <a:effectLst/>
                <a:latin typeface="Söhne"/>
              </a:rPr>
              <a:t>Task-level Concurrency</a:t>
            </a:r>
            <a:r>
              <a:rPr lang="en-US" b="0" i="0" dirty="0">
                <a:solidFill>
                  <a:srgbClr val="0D0D0D"/>
                </a:solidFill>
                <a:effectLst/>
                <a:latin typeface="Söhne"/>
              </a:rPr>
              <a:t>: Task-level concurrency involves managing multiple tasks or computations concurrently, with each task potentially executed on different processing units (e.g., CPU cores or GPU cores). Concurrency frameworks like CUDA streams enable asynchronous execution of multiple CUDA kernels or data processing tasks, allowing overlapping computation with data transfers and improving overall system throughput.</a:t>
            </a:r>
          </a:p>
          <a:p>
            <a:pPr algn="l">
              <a:buFont typeface="Arial" panose="020B0604020202020204" pitchFamily="34" charset="0"/>
              <a:buChar char="•"/>
            </a:pPr>
            <a:r>
              <a:rPr lang="en-US" b="1" i="0" dirty="0">
                <a:solidFill>
                  <a:srgbClr val="0D0D0D"/>
                </a:solidFill>
                <a:effectLst/>
                <a:latin typeface="Söhne"/>
              </a:rPr>
              <a:t>Fine-grained Concurrency</a:t>
            </a:r>
            <a:r>
              <a:rPr lang="en-US" b="0" i="0" dirty="0">
                <a:solidFill>
                  <a:srgbClr val="0D0D0D"/>
                </a:solidFill>
                <a:effectLst/>
                <a:latin typeface="Söhne"/>
              </a:rPr>
              <a:t>: Fine-grained concurrency involves breaking down computations into smaller, parallelizable tasks that can be executed concurrently. This approach is common in GPU-accelerated algorithms, where data processing tasks are divided into fine-grained operations that can be executed concurrently on GPU cores.</a:t>
            </a:r>
          </a:p>
          <a:p>
            <a:pPr marL="285750" lvl="0" indent="-171450" algn="l" rtl="0">
              <a:lnSpc>
                <a:spcPct val="115000"/>
              </a:lnSpc>
              <a:spcBef>
                <a:spcPts val="1200"/>
              </a:spcBef>
              <a:spcAft>
                <a:spcPts val="1200"/>
              </a:spcAft>
              <a:buSzPts val="1800"/>
              <a:buNone/>
            </a:pPr>
            <a:endParaRPr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215025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1862667" y="164550"/>
            <a:ext cx="5012266" cy="80436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sz="2400" b="1" dirty="0">
                <a:latin typeface="Times New Roman"/>
                <a:ea typeface="Times New Roman"/>
                <a:cs typeface="Times New Roman"/>
                <a:sym typeface="Times New Roman"/>
              </a:rPr>
              <a:t>Code Snippet for NVIDIA Rapids</a:t>
            </a:r>
            <a:endParaRPr sz="2400" b="1" dirty="0">
              <a:latin typeface="Times New Roman"/>
              <a:ea typeface="Times New Roman"/>
              <a:cs typeface="Times New Roman"/>
              <a:sym typeface="Times New Roman"/>
            </a:endParaRPr>
          </a:p>
        </p:txBody>
      </p:sp>
      <p:sp>
        <p:nvSpPr>
          <p:cNvPr id="66" name="Google Shape;66;p15"/>
          <p:cNvSpPr txBox="1">
            <a:spLocks noGrp="1"/>
          </p:cNvSpPr>
          <p:nvPr>
            <p:ph type="body" idx="1"/>
          </p:nvPr>
        </p:nvSpPr>
        <p:spPr>
          <a:xfrm>
            <a:off x="146756" y="968910"/>
            <a:ext cx="8884356" cy="4010040"/>
          </a:xfrm>
          <a:prstGeom prst="rect">
            <a:avLst/>
          </a:prstGeom>
          <a:noFill/>
          <a:ln>
            <a:noFill/>
          </a:ln>
        </p:spPr>
        <p:txBody>
          <a:bodyPr spcFirstLastPara="1" wrap="square" lIns="91425" tIns="91425" rIns="91425" bIns="91425" anchor="t" anchorCtr="0">
            <a:noAutofit/>
          </a:bodyPr>
          <a:lstStyle/>
          <a:p>
            <a:pPr marL="285750" lvl="0" indent="-171450" algn="l" rtl="0">
              <a:lnSpc>
                <a:spcPct val="115000"/>
              </a:lnSpc>
              <a:spcBef>
                <a:spcPts val="0"/>
              </a:spcBef>
              <a:spcAft>
                <a:spcPts val="0"/>
              </a:spcAft>
              <a:buSzPts val="1800"/>
              <a:buNone/>
            </a:pPr>
            <a:endParaRPr b="1">
              <a:latin typeface="Times New Roman"/>
              <a:ea typeface="Times New Roman"/>
              <a:cs typeface="Times New Roman"/>
              <a:sym typeface="Times New Roman"/>
            </a:endParaRPr>
          </a:p>
          <a:p>
            <a:pPr marL="285750" lvl="0" indent="-171450" algn="l" rtl="0">
              <a:lnSpc>
                <a:spcPct val="115000"/>
              </a:lnSpc>
              <a:spcBef>
                <a:spcPts val="1200"/>
              </a:spcBef>
              <a:spcAft>
                <a:spcPts val="1200"/>
              </a:spcAft>
              <a:buSzPts val="1800"/>
              <a:buNone/>
            </a:pPr>
            <a:endParaRPr>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B3EA0455-5B1E-1F11-FA06-03E87D95BE3C}"/>
              </a:ext>
            </a:extLst>
          </p:cNvPr>
          <p:cNvPicPr>
            <a:picLocks noChangeAspect="1"/>
          </p:cNvPicPr>
          <p:nvPr/>
        </p:nvPicPr>
        <p:blipFill>
          <a:blip r:embed="rId4"/>
          <a:stretch>
            <a:fillRect/>
          </a:stretch>
        </p:blipFill>
        <p:spPr>
          <a:xfrm>
            <a:off x="691951" y="1075182"/>
            <a:ext cx="4847790" cy="3797495"/>
          </a:xfrm>
          <a:prstGeom prst="rect">
            <a:avLst/>
          </a:prstGeom>
        </p:spPr>
      </p:pic>
      <p:sp>
        <p:nvSpPr>
          <p:cNvPr id="4" name="Rectangle 1">
            <a:extLst>
              <a:ext uri="{FF2B5EF4-FFF2-40B4-BE49-F238E27FC236}">
                <a16:creationId xmlns:a16="http://schemas.microsoft.com/office/drawing/2014/main" id="{C2255B93-516A-C5F9-54F0-F52DE2FFEC0E}"/>
              </a:ext>
            </a:extLst>
          </p:cNvPr>
          <p:cNvSpPr>
            <a:spLocks noChangeArrowheads="1"/>
          </p:cNvSpPr>
          <p:nvPr/>
        </p:nvSpPr>
        <p:spPr bwMode="auto">
          <a:xfrm>
            <a:off x="5604932" y="1075182"/>
            <a:ext cx="3392312" cy="40016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D0D0D"/>
                </a:solidFill>
                <a:effectLst/>
                <a:latin typeface="Söhne"/>
              </a:rPr>
              <a:t>This code snippet demonstrates the following:</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600" b="0" i="0" u="none" strike="noStrike" cap="none" normalizeH="0" baseline="0" dirty="0">
                <a:ln>
                  <a:noFill/>
                </a:ln>
                <a:solidFill>
                  <a:srgbClr val="0D0D0D"/>
                </a:solidFill>
                <a:effectLst/>
                <a:latin typeface="Söhne"/>
              </a:rPr>
              <a:t>Importing the </a:t>
            </a:r>
            <a:r>
              <a:rPr kumimoji="0" lang="en-US" altLang="en-US" sz="1800" b="1" i="0" u="none" strike="noStrike" cap="none" normalizeH="0" baseline="0" dirty="0" err="1">
                <a:ln>
                  <a:noFill/>
                </a:ln>
                <a:solidFill>
                  <a:srgbClr val="0D0D0D"/>
                </a:solidFill>
                <a:effectLst/>
                <a:latin typeface="Söhne Mono"/>
              </a:rPr>
              <a:t>cudf</a:t>
            </a:r>
            <a:r>
              <a:rPr kumimoji="0" lang="en-US" altLang="en-US" sz="1600" b="0" i="0" u="none" strike="noStrike" cap="none" normalizeH="0" baseline="0" dirty="0">
                <a:ln>
                  <a:noFill/>
                </a:ln>
                <a:solidFill>
                  <a:srgbClr val="0D0D0D"/>
                </a:solidFill>
                <a:effectLst/>
                <a:latin typeface="Söhne"/>
              </a:rPr>
              <a:t> module from NVIDIA Rapids.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600" b="0" i="0" u="none" strike="noStrike" cap="none" normalizeH="0" baseline="0" dirty="0">
                <a:ln>
                  <a:noFill/>
                </a:ln>
                <a:solidFill>
                  <a:srgbClr val="0D0D0D"/>
                </a:solidFill>
                <a:effectLst/>
                <a:latin typeface="Söhne"/>
              </a:rPr>
              <a:t>Creating a small sample </a:t>
            </a:r>
            <a:r>
              <a:rPr kumimoji="0" lang="en-US" altLang="en-US" sz="1600" b="0" i="0" u="none" strike="noStrike" cap="none" normalizeH="0" baseline="0" dirty="0" err="1">
                <a:ln>
                  <a:noFill/>
                </a:ln>
                <a:solidFill>
                  <a:srgbClr val="0D0D0D"/>
                </a:solidFill>
                <a:effectLst/>
                <a:latin typeface="Söhne"/>
              </a:rPr>
              <a:t>DataFrame</a:t>
            </a:r>
            <a:r>
              <a:rPr kumimoji="0" lang="en-US" altLang="en-US" sz="1600" b="0" i="0" u="none" strike="noStrike" cap="none" normalizeH="0" baseline="0" dirty="0">
                <a:ln>
                  <a:noFill/>
                </a:ln>
                <a:solidFill>
                  <a:srgbClr val="0D0D0D"/>
                </a:solidFill>
                <a:effectLst/>
                <a:latin typeface="Söhne"/>
              </a:rPr>
              <a:t> using a Python dictionary.</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600" b="0" i="0" u="none" strike="noStrike" cap="none" normalizeH="0" baseline="0" dirty="0">
                <a:ln>
                  <a:noFill/>
                </a:ln>
                <a:solidFill>
                  <a:srgbClr val="0D0D0D"/>
                </a:solidFill>
                <a:effectLst/>
                <a:latin typeface="Söhne"/>
              </a:rPr>
              <a:t>Displaying the original </a:t>
            </a:r>
            <a:r>
              <a:rPr kumimoji="0" lang="en-US" altLang="en-US" sz="1600" b="0" i="0" u="none" strike="noStrike" cap="none" normalizeH="0" baseline="0" dirty="0" err="1">
                <a:ln>
                  <a:noFill/>
                </a:ln>
                <a:solidFill>
                  <a:srgbClr val="0D0D0D"/>
                </a:solidFill>
                <a:effectLst/>
                <a:latin typeface="Söhne"/>
              </a:rPr>
              <a:t>DataFrame</a:t>
            </a:r>
            <a:r>
              <a:rPr kumimoji="0" lang="en-US" altLang="en-US" sz="1600" b="0" i="0" u="none" strike="noStrike" cap="none" normalizeH="0" baseline="0" dirty="0">
                <a:ln>
                  <a:noFill/>
                </a:ln>
                <a:solidFill>
                  <a:srgbClr val="0D0D0D"/>
                </a:solidFill>
                <a:effectLst/>
                <a:latin typeface="Söhne"/>
              </a:rPr>
              <a:t>.</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600" b="0" i="0" u="none" strike="noStrike" cap="none" normalizeH="0" baseline="0" dirty="0">
                <a:ln>
                  <a:noFill/>
                </a:ln>
                <a:solidFill>
                  <a:srgbClr val="0D0D0D"/>
                </a:solidFill>
                <a:effectLst/>
                <a:latin typeface="Söhne"/>
              </a:rPr>
              <a:t>Performing some data processing using </a:t>
            </a:r>
            <a:r>
              <a:rPr kumimoji="0" lang="en-US" altLang="en-US" sz="1600" b="0" i="0" u="none" strike="noStrike" cap="none" normalizeH="0" baseline="0" dirty="0" err="1">
                <a:ln>
                  <a:noFill/>
                </a:ln>
                <a:solidFill>
                  <a:srgbClr val="0D0D0D"/>
                </a:solidFill>
                <a:effectLst/>
                <a:latin typeface="Söhne"/>
              </a:rPr>
              <a:t>cuDF</a:t>
            </a:r>
            <a:r>
              <a:rPr kumimoji="0" lang="en-US" altLang="en-US" sz="1600" b="0" i="0" u="none" strike="noStrike" cap="none" normalizeH="0" baseline="0" dirty="0">
                <a:ln>
                  <a:noFill/>
                </a:ln>
                <a:solidFill>
                  <a:srgbClr val="0D0D0D"/>
                </a:solidFill>
                <a:effectLst/>
                <a:latin typeface="Söhne"/>
              </a:rPr>
              <a:t> by adding a new column 'D' to the </a:t>
            </a:r>
            <a:r>
              <a:rPr kumimoji="0" lang="en-US" altLang="en-US" sz="1600" b="0" i="0" u="none" strike="noStrike" cap="none" normalizeH="0" baseline="0" dirty="0" err="1">
                <a:ln>
                  <a:noFill/>
                </a:ln>
                <a:solidFill>
                  <a:srgbClr val="0D0D0D"/>
                </a:solidFill>
                <a:effectLst/>
                <a:latin typeface="Söhne"/>
              </a:rPr>
              <a:t>DataFrame</a:t>
            </a:r>
            <a:r>
              <a:rPr kumimoji="0" lang="en-US" altLang="en-US" sz="1600" b="0" i="0" u="none" strike="noStrike" cap="none" normalizeH="0" baseline="0" dirty="0">
                <a:ln>
                  <a:noFill/>
                </a:ln>
                <a:solidFill>
                  <a:srgbClr val="0D0D0D"/>
                </a:solidFill>
                <a:effectLst/>
                <a:latin typeface="Söhne"/>
              </a:rPr>
              <a:t>, which is the sum of columns 'A' and 'B'.</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600" b="0" i="0" u="none" strike="noStrike" cap="none" normalizeH="0" baseline="0" dirty="0">
                <a:ln>
                  <a:noFill/>
                </a:ln>
                <a:solidFill>
                  <a:srgbClr val="0D0D0D"/>
                </a:solidFill>
                <a:effectLst/>
                <a:latin typeface="Söhne"/>
              </a:rPr>
              <a:t>Displaying the modified </a:t>
            </a:r>
            <a:r>
              <a:rPr kumimoji="0" lang="en-US" altLang="en-US" sz="1600" b="0" i="0" u="none" strike="noStrike" cap="none" normalizeH="0" baseline="0" dirty="0" err="1">
                <a:ln>
                  <a:noFill/>
                </a:ln>
                <a:solidFill>
                  <a:srgbClr val="0D0D0D"/>
                </a:solidFill>
                <a:effectLst/>
                <a:latin typeface="Söhne"/>
              </a:rPr>
              <a:t>DataFrame</a:t>
            </a:r>
            <a:r>
              <a:rPr kumimoji="0" lang="en-US" altLang="en-US" sz="1600" b="0" i="0" u="none" strike="noStrike" cap="none" normalizeH="0" baseline="0" dirty="0">
                <a:ln>
                  <a:noFill/>
                </a:ln>
                <a:solidFill>
                  <a:srgbClr val="0D0D0D"/>
                </a:solidFill>
                <a:effectLst/>
                <a:latin typeface="Söhne"/>
              </a:rPr>
              <a:t> with the new column added.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37172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1862667" y="164550"/>
            <a:ext cx="5012266" cy="80436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sz="2400" b="1" dirty="0">
                <a:latin typeface="Times New Roman"/>
                <a:ea typeface="Times New Roman"/>
                <a:cs typeface="Times New Roman"/>
                <a:sym typeface="Times New Roman"/>
              </a:rPr>
              <a:t>Code Snippet for NVIDIA Rapids</a:t>
            </a:r>
            <a:endParaRPr sz="2400" b="1" dirty="0">
              <a:latin typeface="Times New Roman"/>
              <a:ea typeface="Times New Roman"/>
              <a:cs typeface="Times New Roman"/>
              <a:sym typeface="Times New Roman"/>
            </a:endParaRPr>
          </a:p>
        </p:txBody>
      </p:sp>
      <p:sp>
        <p:nvSpPr>
          <p:cNvPr id="66" name="Google Shape;66;p15"/>
          <p:cNvSpPr txBox="1">
            <a:spLocks noGrp="1"/>
          </p:cNvSpPr>
          <p:nvPr>
            <p:ph type="body" idx="1"/>
          </p:nvPr>
        </p:nvSpPr>
        <p:spPr>
          <a:xfrm>
            <a:off x="146756" y="968910"/>
            <a:ext cx="8884356" cy="4010040"/>
          </a:xfrm>
          <a:prstGeom prst="rect">
            <a:avLst/>
          </a:prstGeom>
          <a:noFill/>
          <a:ln>
            <a:noFill/>
          </a:ln>
        </p:spPr>
        <p:txBody>
          <a:bodyPr spcFirstLastPara="1" wrap="square" lIns="91425" tIns="91425" rIns="91425" bIns="91425" anchor="t" anchorCtr="0">
            <a:noAutofit/>
          </a:bodyPr>
          <a:lstStyle/>
          <a:p>
            <a:pPr marL="285750" lvl="0" indent="-171450" algn="l" rtl="0">
              <a:lnSpc>
                <a:spcPct val="115000"/>
              </a:lnSpc>
              <a:spcBef>
                <a:spcPts val="0"/>
              </a:spcBef>
              <a:spcAft>
                <a:spcPts val="0"/>
              </a:spcAft>
              <a:buSzPts val="1800"/>
              <a:buNone/>
            </a:pPr>
            <a:endParaRPr b="1">
              <a:latin typeface="Times New Roman"/>
              <a:ea typeface="Times New Roman"/>
              <a:cs typeface="Times New Roman"/>
              <a:sym typeface="Times New Roman"/>
            </a:endParaRPr>
          </a:p>
          <a:p>
            <a:pPr marL="285750" lvl="0" indent="-171450" algn="l" rtl="0">
              <a:lnSpc>
                <a:spcPct val="115000"/>
              </a:lnSpc>
              <a:spcBef>
                <a:spcPts val="1200"/>
              </a:spcBef>
              <a:spcAft>
                <a:spcPts val="1200"/>
              </a:spcAft>
              <a:buSzPts val="1800"/>
              <a:buNone/>
            </a:pPr>
            <a:endParaRPr>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6ACD804E-DB82-22FB-C92C-45ABD2874BF8}"/>
              </a:ext>
            </a:extLst>
          </p:cNvPr>
          <p:cNvPicPr>
            <a:picLocks noChangeAspect="1"/>
          </p:cNvPicPr>
          <p:nvPr/>
        </p:nvPicPr>
        <p:blipFill>
          <a:blip r:embed="rId4"/>
          <a:stretch>
            <a:fillRect/>
          </a:stretch>
        </p:blipFill>
        <p:spPr>
          <a:xfrm>
            <a:off x="112888" y="942240"/>
            <a:ext cx="4810042" cy="4114800"/>
          </a:xfrm>
          <a:prstGeom prst="rect">
            <a:avLst/>
          </a:prstGeom>
        </p:spPr>
      </p:pic>
      <p:sp>
        <p:nvSpPr>
          <p:cNvPr id="5" name="TextBox 4">
            <a:extLst>
              <a:ext uri="{FF2B5EF4-FFF2-40B4-BE49-F238E27FC236}">
                <a16:creationId xmlns:a16="http://schemas.microsoft.com/office/drawing/2014/main" id="{92EDC384-4FA8-1B51-7A89-A9558B2873DA}"/>
              </a:ext>
            </a:extLst>
          </p:cNvPr>
          <p:cNvSpPr txBox="1"/>
          <p:nvPr/>
        </p:nvSpPr>
        <p:spPr>
          <a:xfrm>
            <a:off x="4922930" y="1079601"/>
            <a:ext cx="4000090" cy="3754874"/>
          </a:xfrm>
          <a:prstGeom prst="rect">
            <a:avLst/>
          </a:prstGeom>
          <a:noFill/>
        </p:spPr>
        <p:txBody>
          <a:bodyPr wrap="square">
            <a:spAutoFit/>
          </a:bodyPr>
          <a:lstStyle/>
          <a:p>
            <a:pPr algn="l">
              <a:buFont typeface="+mj-lt"/>
              <a:buAutoNum type="arabicPeriod"/>
            </a:pPr>
            <a:r>
              <a:rPr lang="en-US" sz="1600" b="0" i="0" dirty="0">
                <a:solidFill>
                  <a:srgbClr val="0D0D0D"/>
                </a:solidFill>
                <a:effectLst/>
                <a:latin typeface="Söhne"/>
              </a:rPr>
              <a:t>Sample data is generated, consisting of three columns: 'A' (integer values), 'B' (floating-point values), and 'C' (categorical values).</a:t>
            </a:r>
          </a:p>
          <a:p>
            <a:pPr algn="l">
              <a:buFont typeface="+mj-lt"/>
              <a:buAutoNum type="arabicPeriod"/>
            </a:pPr>
            <a:r>
              <a:rPr lang="en-US" sz="1600" b="0" i="0" dirty="0">
                <a:solidFill>
                  <a:srgbClr val="0D0D0D"/>
                </a:solidFill>
                <a:effectLst/>
                <a:latin typeface="Söhne"/>
              </a:rPr>
              <a:t>The data is loaded into a </a:t>
            </a:r>
            <a:r>
              <a:rPr lang="en-US" sz="1600" b="0" i="0" dirty="0" err="1">
                <a:solidFill>
                  <a:srgbClr val="0D0D0D"/>
                </a:solidFill>
                <a:effectLst/>
                <a:latin typeface="Söhne"/>
              </a:rPr>
              <a:t>cuDF</a:t>
            </a:r>
            <a:r>
              <a:rPr lang="en-US" sz="1600" b="0" i="0" dirty="0">
                <a:solidFill>
                  <a:srgbClr val="0D0D0D"/>
                </a:solidFill>
                <a:effectLst/>
                <a:latin typeface="Söhne"/>
              </a:rPr>
              <a:t> </a:t>
            </a:r>
            <a:r>
              <a:rPr lang="en-US" sz="1600" b="0" i="0" dirty="0" err="1">
                <a:solidFill>
                  <a:srgbClr val="0D0D0D"/>
                </a:solidFill>
                <a:effectLst/>
                <a:latin typeface="Söhne"/>
              </a:rPr>
              <a:t>DataFrame</a:t>
            </a:r>
            <a:r>
              <a:rPr lang="en-US" sz="1600" b="0" i="0" dirty="0">
                <a:solidFill>
                  <a:srgbClr val="0D0D0D"/>
                </a:solidFill>
                <a:effectLst/>
                <a:latin typeface="Söhne"/>
              </a:rPr>
              <a:t>.</a:t>
            </a:r>
          </a:p>
          <a:p>
            <a:pPr algn="l">
              <a:buFont typeface="+mj-lt"/>
              <a:buAutoNum type="arabicPeriod"/>
            </a:pPr>
            <a:r>
              <a:rPr lang="en-US" sz="1600" b="0" i="0" dirty="0">
                <a:solidFill>
                  <a:srgbClr val="0D0D0D"/>
                </a:solidFill>
                <a:effectLst/>
                <a:latin typeface="Söhne"/>
              </a:rPr>
              <a:t>Various operations are performed on the </a:t>
            </a:r>
            <a:r>
              <a:rPr lang="en-US" sz="1600" b="0" i="0" dirty="0" err="1">
                <a:solidFill>
                  <a:srgbClr val="0D0D0D"/>
                </a:solidFill>
                <a:effectLst/>
                <a:latin typeface="Söhne"/>
              </a:rPr>
              <a:t>DataFrame</a:t>
            </a:r>
            <a:r>
              <a:rPr lang="en-US" sz="1600" b="0" i="0" dirty="0">
                <a:solidFill>
                  <a:srgbClr val="0D0D0D"/>
                </a:solidFill>
                <a:effectLst/>
                <a:latin typeface="Söhne"/>
              </a:rPr>
              <a:t> using Rapids functions:</a:t>
            </a:r>
          </a:p>
          <a:p>
            <a:pPr marL="742950" lvl="1" indent="-285750" algn="l">
              <a:buFont typeface="Arial" panose="020B0604020202020204" pitchFamily="34" charset="0"/>
              <a:buChar char="•"/>
            </a:pPr>
            <a:r>
              <a:rPr lang="en-US" sz="1600" b="0" i="0" dirty="0">
                <a:solidFill>
                  <a:srgbClr val="0D0D0D"/>
                </a:solidFill>
                <a:effectLst/>
                <a:latin typeface="Söhne"/>
              </a:rPr>
              <a:t>Calculating the mean of column 'A'.</a:t>
            </a:r>
          </a:p>
          <a:p>
            <a:pPr marL="742950" lvl="1" indent="-285750" algn="l">
              <a:buFont typeface="Arial" panose="020B0604020202020204" pitchFamily="34" charset="0"/>
              <a:buChar char="•"/>
            </a:pPr>
            <a:r>
              <a:rPr lang="en-US" sz="1600" b="0" i="0" dirty="0">
                <a:solidFill>
                  <a:srgbClr val="0D0D0D"/>
                </a:solidFill>
                <a:effectLst/>
                <a:latin typeface="Söhne"/>
              </a:rPr>
              <a:t>Filtering the </a:t>
            </a:r>
            <a:r>
              <a:rPr lang="en-US" sz="1600" b="0" i="0" dirty="0" err="1">
                <a:solidFill>
                  <a:srgbClr val="0D0D0D"/>
                </a:solidFill>
                <a:effectLst/>
                <a:latin typeface="Söhne"/>
              </a:rPr>
              <a:t>DataFrame</a:t>
            </a:r>
            <a:r>
              <a:rPr lang="en-US" sz="1600" b="0" i="0" dirty="0">
                <a:solidFill>
                  <a:srgbClr val="0D0D0D"/>
                </a:solidFill>
                <a:effectLst/>
                <a:latin typeface="Söhne"/>
              </a:rPr>
              <a:t> based on a condition (values in column 'B' greater than 0.5).</a:t>
            </a:r>
          </a:p>
          <a:p>
            <a:pPr marL="742950" lvl="1" indent="-285750" algn="l">
              <a:buFont typeface="Arial" panose="020B0604020202020204" pitchFamily="34" charset="0"/>
              <a:buChar char="•"/>
            </a:pPr>
            <a:r>
              <a:rPr lang="en-US" sz="1600" b="0" i="0" dirty="0">
                <a:solidFill>
                  <a:srgbClr val="0D0D0D"/>
                </a:solidFill>
                <a:effectLst/>
                <a:latin typeface="Söhne"/>
              </a:rPr>
              <a:t>Grouping the </a:t>
            </a:r>
            <a:r>
              <a:rPr lang="en-US" sz="1600" b="0" i="0" dirty="0" err="1">
                <a:solidFill>
                  <a:srgbClr val="0D0D0D"/>
                </a:solidFill>
                <a:effectLst/>
                <a:latin typeface="Söhne"/>
              </a:rPr>
              <a:t>DataFrame</a:t>
            </a:r>
            <a:r>
              <a:rPr lang="en-US" sz="1600" b="0" i="0" dirty="0">
                <a:solidFill>
                  <a:srgbClr val="0D0D0D"/>
                </a:solidFill>
                <a:effectLst/>
                <a:latin typeface="Söhne"/>
              </a:rPr>
              <a:t> by column 'C' and calculating the sum of column 'A'.</a:t>
            </a:r>
          </a:p>
          <a:p>
            <a:pPr algn="l">
              <a:buFont typeface="+mj-lt"/>
              <a:buAutoNum type="arabicPeriod"/>
            </a:pPr>
            <a:r>
              <a:rPr lang="en-US" sz="1600" b="0" i="0" dirty="0">
                <a:solidFill>
                  <a:srgbClr val="0D0D0D"/>
                </a:solidFill>
                <a:effectLst/>
                <a:latin typeface="Söhne"/>
              </a:rPr>
              <a:t>The results are displayed.</a:t>
            </a:r>
          </a:p>
        </p:txBody>
      </p:sp>
    </p:spTree>
    <p:extLst>
      <p:ext uri="{BB962C8B-B14F-4D97-AF65-F5344CB8AC3E}">
        <p14:creationId xmlns:p14="http://schemas.microsoft.com/office/powerpoint/2010/main" val="825136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1862667" y="164550"/>
            <a:ext cx="5012266" cy="80436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IN" sz="2400" b="0" i="0" dirty="0" err="1">
                <a:solidFill>
                  <a:srgbClr val="0D0D0D"/>
                </a:solidFill>
                <a:effectLst/>
                <a:latin typeface="Söhne"/>
              </a:rPr>
              <a:t>Pathflow</a:t>
            </a:r>
            <a:r>
              <a:rPr lang="en-IN" sz="2400" b="0" i="0" dirty="0">
                <a:solidFill>
                  <a:srgbClr val="0D0D0D"/>
                </a:solidFill>
                <a:effectLst/>
                <a:latin typeface="Söhne"/>
              </a:rPr>
              <a:t> of OS and CUDA interaction</a:t>
            </a:r>
            <a:endParaRPr lang="en-IN" sz="3600" b="1" dirty="0">
              <a:latin typeface="Times New Roman"/>
              <a:ea typeface="Times New Roman"/>
              <a:cs typeface="Times New Roman"/>
              <a:sym typeface="Times New Roman"/>
            </a:endParaRPr>
          </a:p>
        </p:txBody>
      </p:sp>
      <p:sp>
        <p:nvSpPr>
          <p:cNvPr id="66" name="Google Shape;66;p15"/>
          <p:cNvSpPr txBox="1">
            <a:spLocks noGrp="1"/>
          </p:cNvSpPr>
          <p:nvPr>
            <p:ph type="body" idx="1"/>
          </p:nvPr>
        </p:nvSpPr>
        <p:spPr>
          <a:xfrm>
            <a:off x="146756" y="968910"/>
            <a:ext cx="8884356" cy="4010040"/>
          </a:xfrm>
          <a:prstGeom prst="rect">
            <a:avLst/>
          </a:prstGeom>
          <a:noFill/>
          <a:ln>
            <a:noFill/>
          </a:ln>
        </p:spPr>
        <p:txBody>
          <a:bodyPr spcFirstLastPara="1" wrap="square" lIns="91425" tIns="91425" rIns="91425" bIns="91425" anchor="t" anchorCtr="0">
            <a:noAutofit/>
          </a:bodyPr>
          <a:lstStyle/>
          <a:p>
            <a:pPr marL="285750" lvl="0" indent="-171450" algn="l" rtl="0">
              <a:lnSpc>
                <a:spcPct val="115000"/>
              </a:lnSpc>
              <a:spcBef>
                <a:spcPts val="0"/>
              </a:spcBef>
              <a:spcAft>
                <a:spcPts val="0"/>
              </a:spcAft>
              <a:buSzPts val="1800"/>
              <a:buNone/>
            </a:pPr>
            <a:endParaRPr b="1" dirty="0">
              <a:latin typeface="Times New Roman"/>
              <a:ea typeface="Times New Roman"/>
              <a:cs typeface="Times New Roman"/>
              <a:sym typeface="Times New Roman"/>
            </a:endParaRPr>
          </a:p>
          <a:p>
            <a:pPr algn="l">
              <a:buFont typeface="+mj-lt"/>
              <a:buAutoNum type="arabicPeriod"/>
            </a:pPr>
            <a:r>
              <a:rPr lang="en-US" b="1" i="0" dirty="0">
                <a:solidFill>
                  <a:srgbClr val="0D0D0D"/>
                </a:solidFill>
                <a:effectLst/>
                <a:latin typeface="Söhne"/>
              </a:rPr>
              <a:t>Application Initialization</a:t>
            </a:r>
            <a:r>
              <a:rPr lang="en-US" b="0" i="0" dirty="0">
                <a:solidFill>
                  <a:srgbClr val="0D0D0D"/>
                </a:solidFill>
                <a:effectLst/>
                <a:latin typeface="Söhne"/>
              </a:rPr>
              <a:t>:</a:t>
            </a:r>
          </a:p>
          <a:p>
            <a:pPr marL="742950" lvl="1" indent="-285750" algn="l">
              <a:buFont typeface="+mj-lt"/>
              <a:buAutoNum type="arabicPeriod"/>
            </a:pPr>
            <a:r>
              <a:rPr lang="en-US" b="0" i="0" dirty="0">
                <a:solidFill>
                  <a:srgbClr val="0D0D0D"/>
                </a:solidFill>
                <a:effectLst/>
                <a:latin typeface="Söhne"/>
              </a:rPr>
              <a:t>The application initializes CUDA by including CUDA headers and linking against CUDA libraries.</a:t>
            </a:r>
          </a:p>
          <a:p>
            <a:pPr marL="742950" lvl="1" indent="-285750" algn="l">
              <a:buFont typeface="+mj-lt"/>
              <a:buAutoNum type="arabicPeriod"/>
            </a:pPr>
            <a:r>
              <a:rPr lang="en-US" b="0" i="0" dirty="0">
                <a:solidFill>
                  <a:srgbClr val="0D0D0D"/>
                </a:solidFill>
                <a:effectLst/>
                <a:latin typeface="Söhne"/>
              </a:rPr>
              <a:t>During initialization, the application may specify CUDA device(s) to be used for computation and allocate device memory for data storage.</a:t>
            </a:r>
          </a:p>
          <a:p>
            <a:pPr algn="l">
              <a:buFont typeface="+mj-lt"/>
              <a:buAutoNum type="arabicPeriod"/>
            </a:pPr>
            <a:r>
              <a:rPr lang="en-US" b="1" i="0" dirty="0">
                <a:solidFill>
                  <a:srgbClr val="0D0D0D"/>
                </a:solidFill>
                <a:effectLst/>
                <a:latin typeface="Söhne"/>
              </a:rPr>
              <a:t>OS Resource Allocation</a:t>
            </a:r>
            <a:r>
              <a:rPr lang="en-US" b="0" i="0" dirty="0">
                <a:solidFill>
                  <a:srgbClr val="0D0D0D"/>
                </a:solidFill>
                <a:effectLst/>
                <a:latin typeface="Söhne"/>
              </a:rPr>
              <a:t>:</a:t>
            </a:r>
          </a:p>
          <a:p>
            <a:pPr marL="742950" lvl="1" indent="-285750" algn="l">
              <a:buFont typeface="+mj-lt"/>
              <a:buAutoNum type="arabicPeriod"/>
            </a:pPr>
            <a:r>
              <a:rPr lang="en-US" b="0" i="0" dirty="0">
                <a:solidFill>
                  <a:srgbClr val="0D0D0D"/>
                </a:solidFill>
                <a:effectLst/>
                <a:latin typeface="Söhne"/>
              </a:rPr>
              <a:t>When the application launches a CUDA kernel or performs other CUDA operations, the OS is responsible for allocating necessary resources on the GPU.</a:t>
            </a:r>
          </a:p>
          <a:p>
            <a:pPr marL="742950" lvl="1" indent="-285750" algn="l">
              <a:buFont typeface="+mj-lt"/>
              <a:buAutoNum type="arabicPeriod"/>
            </a:pPr>
            <a:r>
              <a:rPr lang="en-US" b="0" i="0" dirty="0">
                <a:solidFill>
                  <a:srgbClr val="0D0D0D"/>
                </a:solidFill>
                <a:effectLst/>
                <a:latin typeface="Söhne"/>
              </a:rPr>
              <a:t>This includes allocating GPU memory for kernel execution, managing kernel launch configurations, and scheduling kernel execution on available GPU resources.</a:t>
            </a:r>
          </a:p>
          <a:p>
            <a:pPr algn="l">
              <a:buFont typeface="+mj-lt"/>
              <a:buAutoNum type="arabicPeriod"/>
            </a:pPr>
            <a:r>
              <a:rPr lang="en-US" b="1" i="0" dirty="0">
                <a:solidFill>
                  <a:srgbClr val="0D0D0D"/>
                </a:solidFill>
                <a:effectLst/>
                <a:latin typeface="Söhne"/>
              </a:rPr>
              <a:t>CUDA Driver Interaction</a:t>
            </a:r>
            <a:r>
              <a:rPr lang="en-US" b="0" i="0" dirty="0">
                <a:solidFill>
                  <a:srgbClr val="0D0D0D"/>
                </a:solidFill>
                <a:effectLst/>
                <a:latin typeface="Söhne"/>
              </a:rPr>
              <a:t>:</a:t>
            </a:r>
          </a:p>
          <a:p>
            <a:pPr marL="742950" lvl="1" indent="-285750" algn="l">
              <a:buFont typeface="+mj-lt"/>
              <a:buAutoNum type="arabicPeriod"/>
            </a:pPr>
            <a:r>
              <a:rPr lang="en-US" b="0" i="0" dirty="0">
                <a:solidFill>
                  <a:srgbClr val="0D0D0D"/>
                </a:solidFill>
                <a:effectLst/>
                <a:latin typeface="Söhne"/>
              </a:rPr>
              <a:t>The OS interacts with the CUDA driver installed on the system to communicate with the GPU.</a:t>
            </a:r>
          </a:p>
          <a:p>
            <a:pPr marL="742950" lvl="1" indent="-285750" algn="l">
              <a:buFont typeface="+mj-lt"/>
              <a:buAutoNum type="arabicPeriod"/>
            </a:pPr>
            <a:r>
              <a:rPr lang="en-US" b="0" i="0" dirty="0">
                <a:solidFill>
                  <a:srgbClr val="0D0D0D"/>
                </a:solidFill>
                <a:effectLst/>
                <a:latin typeface="Söhne"/>
              </a:rPr>
              <a:t>CUDA driver acts as an intermediary between the OS and the GPU hardware, handling low-level hardware interactions, memory management, and kernel execution.</a:t>
            </a:r>
            <a:endParaRPr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42125571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
        <p:cNvGrpSpPr/>
        <p:nvPr/>
      </p:nvGrpSpPr>
      <p:grpSpPr>
        <a:xfrm>
          <a:off x="0" y="0"/>
          <a:ext cx="0" cy="0"/>
          <a:chOff x="0" y="0"/>
          <a:chExt cx="0" cy="0"/>
        </a:xfrm>
      </p:grpSpPr>
      <p:sp>
        <p:nvSpPr>
          <p:cNvPr id="66" name="Google Shape;66;p15"/>
          <p:cNvSpPr txBox="1">
            <a:spLocks noGrp="1"/>
          </p:cNvSpPr>
          <p:nvPr>
            <p:ph type="body" idx="1"/>
          </p:nvPr>
        </p:nvSpPr>
        <p:spPr>
          <a:xfrm>
            <a:off x="146756" y="968910"/>
            <a:ext cx="8884356" cy="4010040"/>
          </a:xfrm>
          <a:prstGeom prst="rect">
            <a:avLst/>
          </a:prstGeom>
          <a:noFill/>
          <a:ln>
            <a:noFill/>
          </a:ln>
        </p:spPr>
        <p:txBody>
          <a:bodyPr spcFirstLastPara="1" wrap="square" lIns="91425" tIns="91425" rIns="91425" bIns="91425" anchor="t" anchorCtr="0">
            <a:noAutofit/>
          </a:bodyPr>
          <a:lstStyle/>
          <a:p>
            <a:pPr marL="285750" lvl="0" indent="-171450" algn="l" rtl="0">
              <a:lnSpc>
                <a:spcPct val="115000"/>
              </a:lnSpc>
              <a:spcBef>
                <a:spcPts val="0"/>
              </a:spcBef>
              <a:spcAft>
                <a:spcPts val="0"/>
              </a:spcAft>
              <a:buSzPts val="1800"/>
              <a:buNone/>
            </a:pPr>
            <a:endParaRPr b="1">
              <a:latin typeface="Times New Roman"/>
              <a:ea typeface="Times New Roman"/>
              <a:cs typeface="Times New Roman"/>
              <a:sym typeface="Times New Roman"/>
            </a:endParaRPr>
          </a:p>
          <a:p>
            <a:pPr marL="285750" lvl="0" indent="-171450" algn="l" rtl="0">
              <a:lnSpc>
                <a:spcPct val="115000"/>
              </a:lnSpc>
              <a:spcBef>
                <a:spcPts val="1200"/>
              </a:spcBef>
              <a:spcAft>
                <a:spcPts val="1200"/>
              </a:spcAft>
              <a:buSzPts val="1800"/>
              <a:buNone/>
            </a:pPr>
            <a:endParaRPr>
              <a:latin typeface="Times New Roman"/>
              <a:ea typeface="Times New Roman"/>
              <a:cs typeface="Times New Roman"/>
              <a:sym typeface="Times New Roman"/>
            </a:endParaRPr>
          </a:p>
        </p:txBody>
      </p:sp>
      <p:sp>
        <p:nvSpPr>
          <p:cNvPr id="5" name="TextBox 4">
            <a:extLst>
              <a:ext uri="{FF2B5EF4-FFF2-40B4-BE49-F238E27FC236}">
                <a16:creationId xmlns:a16="http://schemas.microsoft.com/office/drawing/2014/main" id="{025ACE7B-8B72-C0D0-DD20-7DE8940E5E03}"/>
              </a:ext>
            </a:extLst>
          </p:cNvPr>
          <p:cNvSpPr txBox="1"/>
          <p:nvPr/>
        </p:nvSpPr>
        <p:spPr>
          <a:xfrm>
            <a:off x="527474" y="1057840"/>
            <a:ext cx="8122920" cy="3323987"/>
          </a:xfrm>
          <a:prstGeom prst="rect">
            <a:avLst/>
          </a:prstGeom>
          <a:noFill/>
        </p:spPr>
        <p:txBody>
          <a:bodyPr wrap="square">
            <a:spAutoFit/>
          </a:bodyPr>
          <a:lstStyle/>
          <a:p>
            <a:pPr algn="l"/>
            <a:r>
              <a:rPr lang="en-US" b="1" i="0" dirty="0">
                <a:solidFill>
                  <a:srgbClr val="0D0D0D"/>
                </a:solidFill>
                <a:effectLst/>
                <a:latin typeface="Söhne"/>
              </a:rPr>
              <a:t>4. Kernel Execution</a:t>
            </a:r>
            <a:r>
              <a:rPr lang="en-US" b="0" i="0" dirty="0">
                <a:solidFill>
                  <a:srgbClr val="0D0D0D"/>
                </a:solidFill>
                <a:effectLst/>
                <a:latin typeface="Söhne"/>
              </a:rPr>
              <a:t>:</a:t>
            </a:r>
          </a:p>
          <a:p>
            <a:pPr marL="742950" lvl="1" indent="-285750" algn="l">
              <a:buFont typeface="+mj-lt"/>
              <a:buAutoNum type="arabicPeriod"/>
            </a:pPr>
            <a:r>
              <a:rPr lang="en-US" b="0" i="0" dirty="0">
                <a:solidFill>
                  <a:srgbClr val="0D0D0D"/>
                </a:solidFill>
                <a:effectLst/>
                <a:latin typeface="Söhne"/>
              </a:rPr>
              <a:t>When the application launches a CUDA kernel, the OS schedules the kernel for execution on the GPU.</a:t>
            </a:r>
          </a:p>
          <a:p>
            <a:pPr marL="742950" lvl="1" indent="-285750" algn="l">
              <a:buFont typeface="+mj-lt"/>
              <a:buAutoNum type="arabicPeriod"/>
            </a:pPr>
            <a:r>
              <a:rPr lang="en-US" b="0" i="0" dirty="0">
                <a:solidFill>
                  <a:srgbClr val="0D0D0D"/>
                </a:solidFill>
                <a:effectLst/>
                <a:latin typeface="Söhne"/>
              </a:rPr>
              <a:t>The CUDA driver manages kernel execution by loading the kernel code onto the GPU, setting up kernel parameters, and launching kernel threads on GPU cores.</a:t>
            </a:r>
          </a:p>
          <a:p>
            <a:pPr algn="l"/>
            <a:r>
              <a:rPr lang="en-US" b="1" i="0" dirty="0">
                <a:solidFill>
                  <a:srgbClr val="0D0D0D"/>
                </a:solidFill>
                <a:effectLst/>
                <a:latin typeface="Söhne"/>
              </a:rPr>
              <a:t>5. GPU Execution</a:t>
            </a:r>
            <a:r>
              <a:rPr lang="en-US" b="0" i="0" dirty="0">
                <a:solidFill>
                  <a:srgbClr val="0D0D0D"/>
                </a:solidFill>
                <a:effectLst/>
                <a:latin typeface="Söhne"/>
              </a:rPr>
              <a:t>:</a:t>
            </a:r>
          </a:p>
          <a:p>
            <a:pPr marL="742950" lvl="1" indent="-285750" algn="l">
              <a:buFont typeface="+mj-lt"/>
              <a:buAutoNum type="arabicPeriod"/>
            </a:pPr>
            <a:r>
              <a:rPr lang="en-US" b="0" i="0" dirty="0">
                <a:solidFill>
                  <a:srgbClr val="0D0D0D"/>
                </a:solidFill>
                <a:effectLst/>
                <a:latin typeface="Söhne"/>
              </a:rPr>
              <a:t>Once the CUDA kernel is launched, the GPU hardware executes the kernel code in parallel across multiple threads and GPU cores.</a:t>
            </a:r>
          </a:p>
          <a:p>
            <a:pPr marL="742950" lvl="1" indent="-285750" algn="l">
              <a:buFont typeface="+mj-lt"/>
              <a:buAutoNum type="arabicPeriod"/>
            </a:pPr>
            <a:r>
              <a:rPr lang="en-US" b="0" i="0" dirty="0">
                <a:solidFill>
                  <a:srgbClr val="0D0D0D"/>
                </a:solidFill>
                <a:effectLst/>
                <a:latin typeface="Söhne"/>
              </a:rPr>
              <a:t>The OS monitors kernel execution progress and handles any errors or exceptions that may occur during kernel execution.</a:t>
            </a:r>
          </a:p>
          <a:p>
            <a:pPr algn="l"/>
            <a:r>
              <a:rPr lang="en-US" b="1" i="0" dirty="0">
                <a:solidFill>
                  <a:srgbClr val="0D0D0D"/>
                </a:solidFill>
                <a:effectLst/>
                <a:latin typeface="Söhne"/>
              </a:rPr>
              <a:t>6. Memory Management</a:t>
            </a:r>
            <a:r>
              <a:rPr lang="en-US" b="0" i="0" dirty="0">
                <a:solidFill>
                  <a:srgbClr val="0D0D0D"/>
                </a:solidFill>
                <a:effectLst/>
                <a:latin typeface="Söhne"/>
              </a:rPr>
              <a:t>:</a:t>
            </a:r>
          </a:p>
          <a:p>
            <a:pPr marL="742950" lvl="1" indent="-285750" algn="l">
              <a:buFont typeface="+mj-lt"/>
              <a:buAutoNum type="arabicPeriod"/>
            </a:pPr>
            <a:r>
              <a:rPr lang="en-US" b="0" i="0" dirty="0">
                <a:solidFill>
                  <a:srgbClr val="0D0D0D"/>
                </a:solidFill>
                <a:effectLst/>
                <a:latin typeface="Söhne"/>
              </a:rPr>
              <a:t>Throughout kernel execution, the OS manages memory transfers between CPU and GPU memory.</a:t>
            </a:r>
          </a:p>
          <a:p>
            <a:pPr marL="742950" lvl="1" indent="-285750" algn="l">
              <a:buFont typeface="+mj-lt"/>
              <a:buAutoNum type="arabicPeriod"/>
            </a:pPr>
            <a:r>
              <a:rPr lang="en-US" b="0" i="0" dirty="0">
                <a:solidFill>
                  <a:srgbClr val="0D0D0D"/>
                </a:solidFill>
                <a:effectLst/>
                <a:latin typeface="Söhne"/>
              </a:rPr>
              <a:t>This involves copying input data from CPU to GPU memory before kernel execution, transferring intermediate results between CPU and GPU memory during kernel execution, and copying output data from GPU to CPU memory after kernel execution.</a:t>
            </a:r>
            <a:endParaRPr lang="en-US"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9766080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
        <p:cNvGrpSpPr/>
        <p:nvPr/>
      </p:nvGrpSpPr>
      <p:grpSpPr>
        <a:xfrm>
          <a:off x="0" y="0"/>
          <a:ext cx="0" cy="0"/>
          <a:chOff x="0" y="0"/>
          <a:chExt cx="0" cy="0"/>
        </a:xfrm>
      </p:grpSpPr>
      <p:sp>
        <p:nvSpPr>
          <p:cNvPr id="66" name="Google Shape;66;p15"/>
          <p:cNvSpPr txBox="1">
            <a:spLocks noGrp="1"/>
          </p:cNvSpPr>
          <p:nvPr>
            <p:ph type="body" idx="1"/>
          </p:nvPr>
        </p:nvSpPr>
        <p:spPr>
          <a:xfrm>
            <a:off x="146756" y="968910"/>
            <a:ext cx="8884356" cy="4010040"/>
          </a:xfrm>
          <a:prstGeom prst="rect">
            <a:avLst/>
          </a:prstGeom>
          <a:noFill/>
          <a:ln>
            <a:noFill/>
          </a:ln>
        </p:spPr>
        <p:txBody>
          <a:bodyPr spcFirstLastPara="1" wrap="square" lIns="91425" tIns="91425" rIns="91425" bIns="91425" anchor="t" anchorCtr="0">
            <a:noAutofit/>
          </a:bodyPr>
          <a:lstStyle/>
          <a:p>
            <a:pPr marL="285750" lvl="0" indent="-171450" algn="l" rtl="0">
              <a:lnSpc>
                <a:spcPct val="115000"/>
              </a:lnSpc>
              <a:spcBef>
                <a:spcPts val="0"/>
              </a:spcBef>
              <a:spcAft>
                <a:spcPts val="0"/>
              </a:spcAft>
              <a:buSzPts val="1800"/>
              <a:buNone/>
            </a:pPr>
            <a:endParaRPr b="1" dirty="0">
              <a:latin typeface="Times New Roman"/>
              <a:ea typeface="Times New Roman"/>
              <a:cs typeface="Times New Roman"/>
              <a:sym typeface="Times New Roman"/>
            </a:endParaRPr>
          </a:p>
          <a:p>
            <a:pPr marL="285750" lvl="0" indent="-171450" algn="l" rtl="0">
              <a:lnSpc>
                <a:spcPct val="115000"/>
              </a:lnSpc>
              <a:spcBef>
                <a:spcPts val="1200"/>
              </a:spcBef>
              <a:spcAft>
                <a:spcPts val="1200"/>
              </a:spcAft>
              <a:buSzPts val="1800"/>
              <a:buNone/>
            </a:pPr>
            <a:endParaRPr dirty="0">
              <a:latin typeface="Times New Roman"/>
              <a:ea typeface="Times New Roman"/>
              <a:cs typeface="Times New Roman"/>
              <a:sym typeface="Times New Roman"/>
            </a:endParaRPr>
          </a:p>
        </p:txBody>
      </p:sp>
      <p:sp>
        <p:nvSpPr>
          <p:cNvPr id="3" name="TextBox 2">
            <a:extLst>
              <a:ext uri="{FF2B5EF4-FFF2-40B4-BE49-F238E27FC236}">
                <a16:creationId xmlns:a16="http://schemas.microsoft.com/office/drawing/2014/main" id="{83E80859-0F92-063D-3DCF-2E30764CB37E}"/>
              </a:ext>
            </a:extLst>
          </p:cNvPr>
          <p:cNvSpPr txBox="1"/>
          <p:nvPr/>
        </p:nvSpPr>
        <p:spPr>
          <a:xfrm>
            <a:off x="436034" y="1281490"/>
            <a:ext cx="8305800" cy="2893100"/>
          </a:xfrm>
          <a:prstGeom prst="rect">
            <a:avLst/>
          </a:prstGeom>
          <a:noFill/>
        </p:spPr>
        <p:txBody>
          <a:bodyPr wrap="square">
            <a:spAutoFit/>
          </a:bodyPr>
          <a:lstStyle/>
          <a:p>
            <a:pPr algn="l"/>
            <a:r>
              <a:rPr lang="en-US" dirty="0">
                <a:solidFill>
                  <a:srgbClr val="0D0D0D"/>
                </a:solidFill>
                <a:latin typeface="Söhne"/>
              </a:rPr>
              <a:t>7. </a:t>
            </a:r>
            <a:r>
              <a:rPr lang="en-US" b="1" i="0" dirty="0">
                <a:solidFill>
                  <a:srgbClr val="0D0D0D"/>
                </a:solidFill>
                <a:effectLst/>
                <a:latin typeface="Söhne"/>
              </a:rPr>
              <a:t>Completion and Synchronization</a:t>
            </a:r>
            <a:r>
              <a:rPr lang="en-US" b="0" i="0" dirty="0">
                <a:solidFill>
                  <a:srgbClr val="0D0D0D"/>
                </a:solidFill>
                <a:effectLst/>
                <a:latin typeface="Söhne"/>
              </a:rPr>
              <a:t>:</a:t>
            </a:r>
          </a:p>
          <a:p>
            <a:pPr marL="742950" lvl="1" indent="-285750" algn="l">
              <a:buFont typeface="+mj-lt"/>
              <a:buAutoNum type="arabicPeriod"/>
            </a:pPr>
            <a:r>
              <a:rPr lang="en-US" b="0" i="0" dirty="0">
                <a:solidFill>
                  <a:srgbClr val="0D0D0D"/>
                </a:solidFill>
                <a:effectLst/>
                <a:latin typeface="Söhne"/>
              </a:rPr>
              <a:t>After kernel execution completes, the OS handles synchronization and data retrieval.</a:t>
            </a:r>
          </a:p>
          <a:p>
            <a:pPr marL="742950" lvl="1" indent="-285750" algn="l">
              <a:buFont typeface="+mj-lt"/>
              <a:buAutoNum type="arabicPeriod"/>
            </a:pPr>
            <a:r>
              <a:rPr lang="en-US" b="0" i="0" dirty="0">
                <a:solidFill>
                  <a:srgbClr val="0D0D0D"/>
                </a:solidFill>
                <a:effectLst/>
                <a:latin typeface="Söhne"/>
              </a:rPr>
              <a:t>This may involve waiting for all GPU threads to finish execution, synchronizing memory accesses between CPU and GPU, and retrieving results from GPU memory back to CPU memory.</a:t>
            </a:r>
            <a:endParaRPr lang="en-US" dirty="0">
              <a:latin typeface="Times New Roman"/>
              <a:ea typeface="Times New Roman"/>
              <a:cs typeface="Times New Roman"/>
              <a:sym typeface="Times New Roman"/>
            </a:endParaRPr>
          </a:p>
          <a:p>
            <a:pPr marL="457200" lvl="1" algn="l"/>
            <a:endParaRPr lang="en-US" b="0" i="0" dirty="0">
              <a:solidFill>
                <a:srgbClr val="0D0D0D"/>
              </a:solidFill>
              <a:effectLst/>
              <a:latin typeface="Söhne"/>
            </a:endParaRPr>
          </a:p>
          <a:p>
            <a:pPr algn="l"/>
            <a:r>
              <a:rPr lang="en-US" b="1" i="0" dirty="0">
                <a:solidFill>
                  <a:srgbClr val="0D0D0D"/>
                </a:solidFill>
                <a:effectLst/>
                <a:latin typeface="Söhne"/>
              </a:rPr>
              <a:t>8. Error Handling and Exception Reporting</a:t>
            </a:r>
            <a:r>
              <a:rPr lang="en-US" b="0" i="0" dirty="0">
                <a:solidFill>
                  <a:srgbClr val="0D0D0D"/>
                </a:solidFill>
                <a:effectLst/>
                <a:latin typeface="Söhne"/>
              </a:rPr>
              <a:t>:</a:t>
            </a:r>
          </a:p>
          <a:p>
            <a:pPr marL="742950" lvl="1" indent="-285750" algn="l">
              <a:buFont typeface="+mj-lt"/>
              <a:buAutoNum type="arabicPeriod"/>
            </a:pPr>
            <a:r>
              <a:rPr lang="en-US" b="0" i="0" dirty="0">
                <a:solidFill>
                  <a:srgbClr val="0D0D0D"/>
                </a:solidFill>
                <a:effectLst/>
                <a:latin typeface="Söhne"/>
              </a:rPr>
              <a:t>Throughout the CUDA operation, the OS is responsible for error handling and exception reporting.</a:t>
            </a:r>
          </a:p>
          <a:p>
            <a:pPr marL="742950" lvl="1" indent="-285750" algn="l">
              <a:buFont typeface="+mj-lt"/>
              <a:buAutoNum type="arabicPeriod"/>
            </a:pPr>
            <a:r>
              <a:rPr lang="en-US" b="0" i="0" dirty="0">
                <a:solidFill>
                  <a:srgbClr val="0D0D0D"/>
                </a:solidFill>
                <a:effectLst/>
                <a:latin typeface="Söhne"/>
              </a:rPr>
              <a:t>If any errors occur during CUDA kernel execution or memory operations, the OS notifies the application and/or CUDA runtime, allowing for appropriate error handling and recovery.</a:t>
            </a:r>
          </a:p>
          <a:p>
            <a:pPr algn="l"/>
            <a:r>
              <a:rPr lang="en-US" b="1" i="0" dirty="0">
                <a:solidFill>
                  <a:srgbClr val="0D0D0D"/>
                </a:solidFill>
                <a:effectLst/>
                <a:latin typeface="Söhne"/>
              </a:rPr>
              <a:t>9. Resource Deallocation</a:t>
            </a:r>
            <a:r>
              <a:rPr lang="en-US" b="0" i="0" dirty="0">
                <a:solidFill>
                  <a:srgbClr val="0D0D0D"/>
                </a:solidFill>
                <a:effectLst/>
                <a:latin typeface="Söhne"/>
              </a:rPr>
              <a:t>:</a:t>
            </a:r>
          </a:p>
          <a:p>
            <a:pPr marL="742950" lvl="1" indent="-285750" algn="l">
              <a:buFont typeface="+mj-lt"/>
              <a:buAutoNum type="arabicPeriod"/>
            </a:pPr>
            <a:r>
              <a:rPr lang="en-US" b="0" i="0" dirty="0">
                <a:solidFill>
                  <a:srgbClr val="0D0D0D"/>
                </a:solidFill>
                <a:effectLst/>
                <a:latin typeface="Söhne"/>
              </a:rPr>
              <a:t>Once the CUDA operation is complete, the OS deallocates resources allocated for GPU computation.</a:t>
            </a:r>
          </a:p>
          <a:p>
            <a:pPr marL="742950" lvl="1" indent="-285750" algn="l">
              <a:buFont typeface="+mj-lt"/>
              <a:buAutoNum type="arabicPeriod"/>
            </a:pPr>
            <a:r>
              <a:rPr lang="en-US" b="0" i="0" dirty="0">
                <a:solidFill>
                  <a:srgbClr val="0D0D0D"/>
                </a:solidFill>
                <a:effectLst/>
                <a:latin typeface="Söhne"/>
              </a:rPr>
              <a:t>This includes releasing GPU memory, cleaning up kernel execution configurations, and freeing any other resources associated with CUDA operation.</a:t>
            </a:r>
          </a:p>
        </p:txBody>
      </p:sp>
    </p:spTree>
    <p:extLst>
      <p:ext uri="{BB962C8B-B14F-4D97-AF65-F5344CB8AC3E}">
        <p14:creationId xmlns:p14="http://schemas.microsoft.com/office/powerpoint/2010/main" val="564584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 y="78784"/>
            <a:ext cx="126999" cy="361898"/>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SamsungOne 600C" panose="020B0706030303020204" pitchFamily="34" charset="0"/>
              <a:ea typeface="SamsungOne 600C" panose="020B0706030303020204" pitchFamily="34" charset="0"/>
            </a:endParaRPr>
          </a:p>
        </p:txBody>
      </p:sp>
      <p:sp>
        <p:nvSpPr>
          <p:cNvPr id="12" name="TextBox 11"/>
          <p:cNvSpPr txBox="1"/>
          <p:nvPr/>
        </p:nvSpPr>
        <p:spPr>
          <a:xfrm>
            <a:off x="286423" y="28900"/>
            <a:ext cx="7051637" cy="461665"/>
          </a:xfrm>
          <a:prstGeom prst="rect">
            <a:avLst/>
          </a:prstGeom>
          <a:noFill/>
        </p:spPr>
        <p:txBody>
          <a:bodyPr wrap="square" rtlCol="0" anchor="ctr">
            <a:spAutoFit/>
          </a:bodyPr>
          <a:lstStyle/>
          <a:p>
            <a:r>
              <a:rPr lang="en-US" sz="2400" b="1" dirty="0">
                <a:effectLst>
                  <a:outerShdw blurRad="38100" dist="38100" dir="2700000" algn="tl">
                    <a:srgbClr val="000000">
                      <a:alpha val="43137"/>
                    </a:srgbClr>
                  </a:outerShdw>
                </a:effectLst>
                <a:latin typeface="SamsungOne 200" panose="020B0203030303020204" pitchFamily="34" charset="0"/>
                <a:ea typeface="SamsungOne 200" panose="020B0203030303020204" pitchFamily="34" charset="0"/>
              </a:rPr>
              <a:t>Literature survey and study</a:t>
            </a:r>
            <a:endParaRPr lang="en-IN" sz="2400" b="1" dirty="0">
              <a:latin typeface="SamsungOne 200" panose="020B0203030303020204" pitchFamily="34" charset="0"/>
              <a:ea typeface="SamsungOne 200" panose="020B0203030303020204" pitchFamily="34" charset="0"/>
            </a:endParaRPr>
          </a:p>
        </p:txBody>
      </p:sp>
      <p:sp>
        <p:nvSpPr>
          <p:cNvPr id="14" name="Rectangle 13"/>
          <p:cNvSpPr/>
          <p:nvPr/>
        </p:nvSpPr>
        <p:spPr>
          <a:xfrm>
            <a:off x="178475" y="78784"/>
            <a:ext cx="56475" cy="36189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SamsungOne 600C" panose="020B0706030303020204" pitchFamily="34" charset="0"/>
              <a:ea typeface="SamsungOne 600C" panose="020B0706030303020204" pitchFamily="34" charset="0"/>
            </a:endParaRPr>
          </a:p>
        </p:txBody>
      </p:sp>
      <p:graphicFrame>
        <p:nvGraphicFramePr>
          <p:cNvPr id="2" name="Table 1">
            <a:extLst>
              <a:ext uri="{FF2B5EF4-FFF2-40B4-BE49-F238E27FC236}">
                <a16:creationId xmlns:a16="http://schemas.microsoft.com/office/drawing/2014/main" id="{0B6DE797-AF3D-488B-8C07-A91830677F36}"/>
              </a:ext>
            </a:extLst>
          </p:cNvPr>
          <p:cNvGraphicFramePr>
            <a:graphicFrameLocks noGrp="1"/>
          </p:cNvGraphicFramePr>
          <p:nvPr/>
        </p:nvGraphicFramePr>
        <p:xfrm>
          <a:off x="139953" y="479023"/>
          <a:ext cx="8717625" cy="6144576"/>
        </p:xfrm>
        <a:graphic>
          <a:graphicData uri="http://schemas.openxmlformats.org/drawingml/2006/table">
            <a:tbl>
              <a:tblPr>
                <a:noFill/>
              </a:tblPr>
              <a:tblGrid>
                <a:gridCol w="353823">
                  <a:extLst>
                    <a:ext uri="{9D8B030D-6E8A-4147-A177-3AD203B41FA5}">
                      <a16:colId xmlns:a16="http://schemas.microsoft.com/office/drawing/2014/main" val="693196658"/>
                    </a:ext>
                  </a:extLst>
                </a:gridCol>
                <a:gridCol w="1556407">
                  <a:extLst>
                    <a:ext uri="{9D8B030D-6E8A-4147-A177-3AD203B41FA5}">
                      <a16:colId xmlns:a16="http://schemas.microsoft.com/office/drawing/2014/main" val="3456080732"/>
                    </a:ext>
                  </a:extLst>
                </a:gridCol>
                <a:gridCol w="2051333">
                  <a:extLst>
                    <a:ext uri="{9D8B030D-6E8A-4147-A177-3AD203B41FA5}">
                      <a16:colId xmlns:a16="http://schemas.microsoft.com/office/drawing/2014/main" val="4077323252"/>
                    </a:ext>
                  </a:extLst>
                </a:gridCol>
                <a:gridCol w="3006454">
                  <a:extLst>
                    <a:ext uri="{9D8B030D-6E8A-4147-A177-3AD203B41FA5}">
                      <a16:colId xmlns:a16="http://schemas.microsoft.com/office/drawing/2014/main" val="283220514"/>
                    </a:ext>
                  </a:extLst>
                </a:gridCol>
                <a:gridCol w="1749608">
                  <a:extLst>
                    <a:ext uri="{9D8B030D-6E8A-4147-A177-3AD203B41FA5}">
                      <a16:colId xmlns:a16="http://schemas.microsoft.com/office/drawing/2014/main" val="2673118909"/>
                    </a:ext>
                  </a:extLst>
                </a:gridCol>
              </a:tblGrid>
              <a:tr h="430212">
                <a:tc>
                  <a:txBody>
                    <a:bodyPr/>
                    <a:lstStyle/>
                    <a:p>
                      <a:pPr marL="0" marR="0" lvl="0" indent="0" algn="l" rtl="0">
                        <a:lnSpc>
                          <a:spcPct val="100000"/>
                        </a:lnSpc>
                        <a:spcBef>
                          <a:spcPts val="0"/>
                        </a:spcBef>
                        <a:spcAft>
                          <a:spcPts val="0"/>
                        </a:spcAft>
                        <a:buClr>
                          <a:schemeClr val="dk1"/>
                        </a:buClr>
                        <a:buSzPts val="2800"/>
                        <a:buFont typeface="Times New Roman"/>
                        <a:buNone/>
                      </a:pPr>
                      <a:r>
                        <a:rPr lang="en-US" sz="1300" b="0" i="0" u="none" strike="noStrike" cap="none" dirty="0">
                          <a:solidFill>
                            <a:schemeClr val="dk1"/>
                          </a:solidFill>
                          <a:latin typeface="Times New Roman"/>
                          <a:ea typeface="Times New Roman"/>
                          <a:cs typeface="Times New Roman"/>
                          <a:sym typeface="Times New Roman"/>
                        </a:rPr>
                        <a:t>SL No</a:t>
                      </a:r>
                      <a:endParaRPr sz="600" u="none" strike="noStrike" cap="none" dirty="0"/>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12700" cap="flat" cmpd="sng">
                      <a:solidFill>
                        <a:srgbClr val="3333CC"/>
                      </a:solidFill>
                      <a:prstDash val="solid"/>
                      <a:round/>
                      <a:headEnd type="none" w="sm" len="sm"/>
                      <a:tailEnd type="none" w="sm" len="sm"/>
                    </a:lnT>
                    <a:lnB w="25400" cap="flat" cmpd="sng">
                      <a:solidFill>
                        <a:srgbClr val="3333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800"/>
                        <a:buFont typeface="Times New Roman"/>
                        <a:buNone/>
                      </a:pPr>
                      <a:r>
                        <a:rPr lang="en-US" sz="1300" b="1" i="0" u="none" strike="noStrike" cap="none" dirty="0">
                          <a:solidFill>
                            <a:srgbClr val="000000"/>
                          </a:solidFill>
                          <a:latin typeface="Times New Roman"/>
                          <a:ea typeface="Times New Roman"/>
                          <a:cs typeface="Times New Roman"/>
                          <a:sym typeface="Times New Roman"/>
                        </a:rPr>
                        <a:t>Source</a:t>
                      </a:r>
                      <a:endParaRPr sz="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800"/>
                        <a:buFont typeface="Times New Roman"/>
                        <a:buNone/>
                      </a:pPr>
                      <a:r>
                        <a:rPr lang="en-US" sz="1300" b="1" i="0" u="none" strike="noStrike" cap="none" dirty="0">
                          <a:solidFill>
                            <a:srgbClr val="000000"/>
                          </a:solidFill>
                          <a:latin typeface="Times New Roman"/>
                          <a:ea typeface="Times New Roman"/>
                          <a:cs typeface="Times New Roman"/>
                          <a:sym typeface="Times New Roman"/>
                        </a:rPr>
                        <a:t>(Latest)</a:t>
                      </a:r>
                      <a:endParaRPr sz="600" u="none" strike="noStrike" cap="none" dirty="0"/>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12700" cap="flat" cmpd="sng">
                      <a:solidFill>
                        <a:srgbClr val="3333CC"/>
                      </a:solidFill>
                      <a:prstDash val="solid"/>
                      <a:round/>
                      <a:headEnd type="none" w="sm" len="sm"/>
                      <a:tailEnd type="none" w="sm" len="sm"/>
                    </a:lnT>
                    <a:lnB w="25400" cap="flat" cmpd="sng">
                      <a:solidFill>
                        <a:srgbClr val="3333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800"/>
                        <a:buFont typeface="Times New Roman"/>
                        <a:buNone/>
                      </a:pPr>
                      <a:r>
                        <a:rPr lang="en-US" sz="1300" b="1" i="0" u="none" strike="noStrike" cap="none">
                          <a:solidFill>
                            <a:srgbClr val="000000"/>
                          </a:solidFill>
                          <a:latin typeface="Times New Roman"/>
                          <a:ea typeface="Times New Roman"/>
                          <a:cs typeface="Times New Roman"/>
                          <a:sym typeface="Times New Roman"/>
                        </a:rPr>
                        <a:t>Paper Details</a:t>
                      </a:r>
                      <a:endParaRPr sz="600" u="none" strike="noStrike" cap="none"/>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12700" cap="flat" cmpd="sng">
                      <a:solidFill>
                        <a:srgbClr val="3333CC"/>
                      </a:solidFill>
                      <a:prstDash val="solid"/>
                      <a:round/>
                      <a:headEnd type="none" w="sm" len="sm"/>
                      <a:tailEnd type="none" w="sm" len="sm"/>
                    </a:lnT>
                    <a:lnB w="25400" cap="flat" cmpd="sng">
                      <a:solidFill>
                        <a:srgbClr val="3333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800"/>
                        <a:buFont typeface="Times New Roman"/>
                        <a:buNone/>
                      </a:pPr>
                      <a:r>
                        <a:rPr lang="en-US" sz="1300" b="1" i="0" u="none" strike="noStrike" cap="none">
                          <a:solidFill>
                            <a:srgbClr val="000000"/>
                          </a:solidFill>
                          <a:latin typeface="Times New Roman"/>
                          <a:ea typeface="Times New Roman"/>
                          <a:cs typeface="Times New Roman"/>
                          <a:sym typeface="Times New Roman"/>
                        </a:rPr>
                        <a:t>Key Attributes/Findings</a:t>
                      </a:r>
                      <a:endParaRPr sz="600" u="none" strike="noStrike" cap="none"/>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12700" cap="flat" cmpd="sng">
                      <a:solidFill>
                        <a:srgbClr val="3333CC"/>
                      </a:solidFill>
                      <a:prstDash val="solid"/>
                      <a:round/>
                      <a:headEnd type="none" w="sm" len="sm"/>
                      <a:tailEnd type="none" w="sm" len="sm"/>
                    </a:lnT>
                    <a:lnB w="25400" cap="flat" cmpd="sng">
                      <a:solidFill>
                        <a:srgbClr val="3333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800"/>
                        <a:buFont typeface="Times New Roman"/>
                        <a:buNone/>
                      </a:pPr>
                      <a:r>
                        <a:rPr lang="en-US" sz="1300" b="1" i="0" u="none" strike="noStrike" cap="none">
                          <a:solidFill>
                            <a:srgbClr val="000000"/>
                          </a:solidFill>
                          <a:latin typeface="Times New Roman"/>
                          <a:ea typeface="Times New Roman"/>
                          <a:cs typeface="Times New Roman"/>
                          <a:sym typeface="Times New Roman"/>
                        </a:rPr>
                        <a:t>Challenges/</a:t>
                      </a:r>
                      <a:endParaRPr sz="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800"/>
                        <a:buFont typeface="Times New Roman"/>
                        <a:buNone/>
                      </a:pPr>
                      <a:r>
                        <a:rPr lang="en-US" sz="1300" b="1" i="0" u="none" strike="noStrike" cap="none">
                          <a:solidFill>
                            <a:srgbClr val="000000"/>
                          </a:solidFill>
                          <a:latin typeface="Times New Roman"/>
                          <a:ea typeface="Times New Roman"/>
                          <a:cs typeface="Times New Roman"/>
                          <a:sym typeface="Times New Roman"/>
                        </a:rPr>
                        <a:t>Limitations</a:t>
                      </a:r>
                      <a:endParaRPr sz="600" u="none" strike="noStrike" cap="none"/>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12700" cap="flat" cmpd="sng">
                      <a:solidFill>
                        <a:srgbClr val="3333CC"/>
                      </a:solidFill>
                      <a:prstDash val="solid"/>
                      <a:round/>
                      <a:headEnd type="none" w="sm" len="sm"/>
                      <a:tailEnd type="none" w="sm" len="sm"/>
                    </a:lnT>
                    <a:lnB w="25400" cap="flat" cmpd="sng">
                      <a:solidFill>
                        <a:srgbClr val="3333CC"/>
                      </a:solidFill>
                      <a:prstDash val="solid"/>
                      <a:round/>
                      <a:headEnd type="none" w="sm" len="sm"/>
                      <a:tailEnd type="none" w="sm" len="sm"/>
                    </a:lnB>
                  </a:tcPr>
                </a:tc>
                <a:extLst>
                  <a:ext uri="{0D108BD9-81ED-4DB2-BD59-A6C34878D82A}">
                    <a16:rowId xmlns:a16="http://schemas.microsoft.com/office/drawing/2014/main" val="1316842925"/>
                  </a:ext>
                </a:extLst>
              </a:tr>
              <a:tr h="2921952">
                <a:tc>
                  <a:txBody>
                    <a:bodyPr/>
                    <a:lstStyle/>
                    <a:p>
                      <a:pPr marL="0" marR="0" lvl="0" indent="0" algn="ctr" rtl="0">
                        <a:lnSpc>
                          <a:spcPct val="100000"/>
                        </a:lnSpc>
                        <a:spcBef>
                          <a:spcPts val="0"/>
                        </a:spcBef>
                        <a:spcAft>
                          <a:spcPts val="0"/>
                        </a:spcAft>
                        <a:buClr>
                          <a:schemeClr val="dk1"/>
                        </a:buClr>
                        <a:buSzPts val="2400"/>
                        <a:buFont typeface="Times New Roman"/>
                        <a:buNone/>
                      </a:pPr>
                      <a:r>
                        <a:rPr lang="en-IN" sz="1100" u="none" strike="noStrike" cap="none" dirty="0"/>
                        <a:t>3.</a:t>
                      </a:r>
                      <a:endParaRPr sz="1100" u="none" strike="noStrike" cap="none" dirty="0"/>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25400" cap="flat" cmpd="sng">
                      <a:solidFill>
                        <a:srgbClr val="3333CC"/>
                      </a:solidFill>
                      <a:prstDash val="solid"/>
                      <a:round/>
                      <a:headEnd type="none" w="sm" len="sm"/>
                      <a:tailEnd type="none" w="sm" len="sm"/>
                    </a:lnT>
                    <a:lnB w="12700" cap="flat" cmpd="sng">
                      <a:solidFill>
                        <a:srgbClr val="3333CC"/>
                      </a:solidFill>
                      <a:prstDash val="solid"/>
                      <a:round/>
                      <a:headEnd type="none" w="sm" len="sm"/>
                      <a:tailEnd type="none" w="sm" len="sm"/>
                    </a:lnB>
                    <a:solidFill>
                      <a:srgbClr val="3333CC">
                        <a:alpha val="19610"/>
                      </a:srgbClr>
                    </a:solidFill>
                  </a:tcPr>
                </a:tc>
                <a:tc>
                  <a:txBody>
                    <a:bodyPr/>
                    <a:lstStyle/>
                    <a:p>
                      <a:pPr marL="0" lvl="0" indent="0" algn="l" rtl="0">
                        <a:spcBef>
                          <a:spcPts val="0"/>
                        </a:spcBef>
                        <a:spcAft>
                          <a:spcPts val="0"/>
                        </a:spcAft>
                        <a:buNone/>
                      </a:pPr>
                      <a:r>
                        <a:rPr lang="en-US" sz="900" dirty="0"/>
                        <a:t>CVPR 2022</a:t>
                      </a:r>
                    </a:p>
                    <a:p>
                      <a:pPr marL="0" lvl="0" indent="0" algn="l" rtl="0">
                        <a:spcBef>
                          <a:spcPts val="0"/>
                        </a:spcBef>
                        <a:spcAft>
                          <a:spcPts val="0"/>
                        </a:spcAft>
                        <a:buNone/>
                      </a:pPr>
                      <a:endParaRPr sz="900" dirty="0"/>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25400" cap="flat" cmpd="sng">
                      <a:solidFill>
                        <a:srgbClr val="3333CC"/>
                      </a:solidFill>
                      <a:prstDash val="solid"/>
                      <a:round/>
                      <a:headEnd type="none" w="sm" len="sm"/>
                      <a:tailEnd type="none" w="sm" len="sm"/>
                    </a:lnT>
                    <a:lnB w="25400" cap="flat" cmpd="sng">
                      <a:solidFill>
                        <a:srgbClr val="3333CC"/>
                      </a:solidFill>
                      <a:prstDash val="solid"/>
                      <a:round/>
                      <a:headEnd type="none" w="sm" len="sm"/>
                      <a:tailEnd type="none" w="sm" len="sm"/>
                    </a:lnB>
                    <a:solidFill>
                      <a:srgbClr val="3333CC">
                        <a:alpha val="19610"/>
                      </a:srgbClr>
                    </a:solidFill>
                  </a:tcPr>
                </a:tc>
                <a:tc>
                  <a:txBody>
                    <a:bodyPr/>
                    <a:lstStyle/>
                    <a:p>
                      <a:pPr marL="0" lvl="0" indent="0" algn="l" rtl="0">
                        <a:spcBef>
                          <a:spcPts val="0"/>
                        </a:spcBef>
                        <a:spcAft>
                          <a:spcPts val="0"/>
                        </a:spcAft>
                        <a:buNone/>
                      </a:pPr>
                      <a:endParaRPr lang="en-IN" sz="1200" dirty="0"/>
                    </a:p>
                    <a:p>
                      <a:pPr marL="0" lvl="0" indent="0" algn="l" rtl="0">
                        <a:spcBef>
                          <a:spcPts val="0"/>
                        </a:spcBef>
                        <a:spcAft>
                          <a:spcPts val="0"/>
                        </a:spcAft>
                        <a:buNone/>
                      </a:pPr>
                      <a:r>
                        <a:rPr lang="en-IN" sz="1200" dirty="0"/>
                        <a:t>Panoptic, Instance and Semantic Relations: A Relational Context Encoder to Enhance Panoptic Segmentation</a:t>
                      </a:r>
                    </a:p>
                    <a:p>
                      <a:pPr marL="0" lvl="0" indent="0" algn="l" rtl="0">
                        <a:spcBef>
                          <a:spcPts val="0"/>
                        </a:spcBef>
                        <a:spcAft>
                          <a:spcPts val="0"/>
                        </a:spcAft>
                        <a:buNone/>
                      </a:pPr>
                      <a:endParaRPr sz="1100" dirty="0"/>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25400" cap="flat" cmpd="sng">
                      <a:solidFill>
                        <a:srgbClr val="3333CC"/>
                      </a:solidFill>
                      <a:prstDash val="solid"/>
                      <a:round/>
                      <a:headEnd type="none" w="sm" len="sm"/>
                      <a:tailEnd type="none" w="sm" len="sm"/>
                    </a:lnT>
                    <a:lnB w="25400" cap="flat" cmpd="sng">
                      <a:solidFill>
                        <a:srgbClr val="3333CC"/>
                      </a:solidFill>
                      <a:prstDash val="solid"/>
                      <a:round/>
                      <a:headEnd type="none" w="sm" len="sm"/>
                      <a:tailEnd type="none" w="sm" len="sm"/>
                    </a:lnB>
                    <a:solidFill>
                      <a:srgbClr val="3333CC">
                        <a:alpha val="19610"/>
                      </a:srgbClr>
                    </a:solidFill>
                  </a:tcPr>
                </a:tc>
                <a:tc>
                  <a:txBody>
                    <a:bodyPr/>
                    <a:lstStyle/>
                    <a:p>
                      <a:pPr marL="457200" lvl="0" indent="-349250" algn="l" rtl="0">
                        <a:spcBef>
                          <a:spcPts val="0"/>
                        </a:spcBef>
                        <a:spcAft>
                          <a:spcPts val="0"/>
                        </a:spcAft>
                        <a:buSzPts val="1900"/>
                        <a:buChar char="●"/>
                      </a:pPr>
                      <a:r>
                        <a:rPr lang="en-US" sz="900" dirty="0"/>
                        <a:t>PISR is a universal module and can be appended to any panoptic segmentation architecture.  First, it takes the outputs from the semantic (stuff) and instance (thing) </a:t>
                      </a:r>
                      <a:r>
                        <a:rPr lang="en-US" sz="900" dirty="0" err="1"/>
                        <a:t>generators.PISR</a:t>
                      </a:r>
                      <a:r>
                        <a:rPr lang="en-US" sz="900" dirty="0"/>
                        <a:t> generates an initial encoding for each panoptic category, which summarizes the key features of the pixels assigned to that category.</a:t>
                      </a:r>
                    </a:p>
                    <a:p>
                      <a:pPr marL="457200" lvl="0" indent="-349250" algn="l" rtl="0">
                        <a:spcBef>
                          <a:spcPts val="0"/>
                        </a:spcBef>
                        <a:spcAft>
                          <a:spcPts val="0"/>
                        </a:spcAft>
                        <a:buSzPts val="1900"/>
                        <a:buChar char="●"/>
                      </a:pPr>
                      <a:r>
                        <a:rPr lang="en-US" sz="900" dirty="0"/>
                        <a:t>Loss functions are applied to intermediate output encodings as well as final output generator</a:t>
                      </a:r>
                    </a:p>
                    <a:p>
                      <a:pPr marL="457200" lvl="0" indent="-349250" algn="l" rtl="0">
                        <a:spcBef>
                          <a:spcPts val="0"/>
                        </a:spcBef>
                        <a:spcAft>
                          <a:spcPts val="0"/>
                        </a:spcAft>
                        <a:buSzPts val="1900"/>
                        <a:buChar char="●"/>
                      </a:pPr>
                      <a:r>
                        <a:rPr lang="en-US" sz="900" dirty="0"/>
                        <a:t>Semantic encodings are generated by multiplying feature map with the soft segmentation map. Instance encodings are generated by multiplying feature map with the heat map. Panoptic encodings are generated by concatenating those two. </a:t>
                      </a:r>
                    </a:p>
                    <a:p>
                      <a:pPr marL="457200" lvl="0" indent="-349250" algn="l" rtl="0">
                        <a:spcBef>
                          <a:spcPts val="0"/>
                        </a:spcBef>
                        <a:spcAft>
                          <a:spcPts val="0"/>
                        </a:spcAft>
                        <a:buSzPts val="1900"/>
                        <a:buChar char="●"/>
                      </a:pPr>
                      <a:r>
                        <a:rPr lang="en-US" sz="900" dirty="0"/>
                        <a:t>small 2-layer fully-connected network with a sigmoid out-put is used as a weights layer to focus on more important semantic classes and instances</a:t>
                      </a:r>
                    </a:p>
                    <a:p>
                      <a:pPr marL="457200" lvl="0" indent="-349250" algn="l" rtl="0">
                        <a:spcBef>
                          <a:spcPts val="0"/>
                        </a:spcBef>
                        <a:spcAft>
                          <a:spcPts val="0"/>
                        </a:spcAft>
                        <a:buSzPts val="1900"/>
                        <a:buChar char="●"/>
                      </a:pPr>
                      <a:r>
                        <a:rPr lang="en-US" sz="900" dirty="0" err="1"/>
                        <a:t>Panopitc</a:t>
                      </a:r>
                      <a:r>
                        <a:rPr lang="en-US" sz="900" dirty="0"/>
                        <a:t> Relation Attention module is used to generate final panoptic segmentation.</a:t>
                      </a:r>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25400" cap="flat" cmpd="sng">
                      <a:solidFill>
                        <a:srgbClr val="3333CC"/>
                      </a:solidFill>
                      <a:prstDash val="solid"/>
                      <a:round/>
                      <a:headEnd type="none" w="sm" len="sm"/>
                      <a:tailEnd type="none" w="sm" len="sm"/>
                    </a:lnT>
                    <a:lnB w="25400" cap="flat" cmpd="sng">
                      <a:solidFill>
                        <a:srgbClr val="3333CC"/>
                      </a:solidFill>
                      <a:prstDash val="solid"/>
                      <a:round/>
                      <a:headEnd type="none" w="sm" len="sm"/>
                      <a:tailEnd type="none" w="sm" len="sm"/>
                    </a:lnB>
                    <a:solidFill>
                      <a:srgbClr val="3333CC">
                        <a:alpha val="19610"/>
                      </a:srgbClr>
                    </a:solidFill>
                  </a:tcPr>
                </a:tc>
                <a:tc>
                  <a:txBody>
                    <a:bodyPr/>
                    <a:lstStyle/>
                    <a:p>
                      <a:pPr marL="457200" lvl="0" indent="-342900" algn="l" rtl="0">
                        <a:spcBef>
                          <a:spcPts val="0"/>
                        </a:spcBef>
                        <a:spcAft>
                          <a:spcPts val="0"/>
                        </a:spcAft>
                        <a:buSzPts val="1800"/>
                        <a:buChar char="●"/>
                      </a:pPr>
                      <a:r>
                        <a:rPr lang="en-US" sz="800" dirty="0"/>
                        <a:t>Computationally very complex and results are not that much better compared to currently existing panoptic segmentation modules. </a:t>
                      </a:r>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25400" cap="flat" cmpd="sng">
                      <a:solidFill>
                        <a:srgbClr val="3333CC"/>
                      </a:solidFill>
                      <a:prstDash val="solid"/>
                      <a:round/>
                      <a:headEnd type="none" w="sm" len="sm"/>
                      <a:tailEnd type="none" w="sm" len="sm"/>
                    </a:lnT>
                    <a:lnB w="25400" cap="flat" cmpd="sng">
                      <a:solidFill>
                        <a:srgbClr val="3333CC"/>
                      </a:solidFill>
                      <a:prstDash val="solid"/>
                      <a:round/>
                      <a:headEnd type="none" w="sm" len="sm"/>
                      <a:tailEnd type="none" w="sm" len="sm"/>
                    </a:lnB>
                    <a:solidFill>
                      <a:srgbClr val="3333CC">
                        <a:alpha val="19610"/>
                      </a:srgbClr>
                    </a:solidFill>
                  </a:tcPr>
                </a:tc>
                <a:extLst>
                  <a:ext uri="{0D108BD9-81ED-4DB2-BD59-A6C34878D82A}">
                    <a16:rowId xmlns:a16="http://schemas.microsoft.com/office/drawing/2014/main" val="2369609647"/>
                  </a:ext>
                </a:extLst>
              </a:tr>
              <a:tr h="2373312">
                <a:tc>
                  <a:txBody>
                    <a:bodyPr/>
                    <a:lstStyle/>
                    <a:p>
                      <a:pPr marL="0" marR="0" lvl="0" indent="0" algn="ctr" rtl="0">
                        <a:lnSpc>
                          <a:spcPct val="100000"/>
                        </a:lnSpc>
                        <a:spcBef>
                          <a:spcPts val="0"/>
                        </a:spcBef>
                        <a:spcAft>
                          <a:spcPts val="0"/>
                        </a:spcAft>
                        <a:buClr>
                          <a:schemeClr val="dk1"/>
                        </a:buClr>
                        <a:buSzPts val="2400"/>
                        <a:buFont typeface="Times New Roman"/>
                        <a:buNone/>
                      </a:pPr>
                      <a:r>
                        <a:rPr lang="en-IN" sz="1200" u="none" strike="noStrike" cap="none" dirty="0"/>
                        <a:t>4.</a:t>
                      </a:r>
                      <a:endParaRPr sz="1200" u="none" strike="noStrike" cap="none" dirty="0"/>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12700" cap="flat" cmpd="sng">
                      <a:solidFill>
                        <a:srgbClr val="3333CC"/>
                      </a:solidFill>
                      <a:prstDash val="solid"/>
                      <a:round/>
                      <a:headEnd type="none" w="sm" len="sm"/>
                      <a:tailEnd type="none" w="sm" len="sm"/>
                    </a:lnT>
                    <a:lnB w="12700" cap="flat" cmpd="sng">
                      <a:solidFill>
                        <a:srgbClr val="3333CC"/>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2400"/>
                        <a:buFont typeface="Times New Roman"/>
                        <a:buNone/>
                      </a:pPr>
                      <a:endParaRPr sz="900" dirty="0"/>
                    </a:p>
                    <a:p>
                      <a:pPr marL="0" lvl="0" indent="0" algn="l" rtl="0">
                        <a:spcBef>
                          <a:spcPts val="0"/>
                        </a:spcBef>
                        <a:spcAft>
                          <a:spcPts val="0"/>
                        </a:spcAft>
                        <a:buNone/>
                      </a:pPr>
                      <a:r>
                        <a:rPr lang="en-US" sz="900" dirty="0"/>
                        <a:t>2021 12th International Conference on System Engineering and Technology (ICSET)</a:t>
                      </a:r>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25400" cap="flat" cmpd="sng">
                      <a:solidFill>
                        <a:srgbClr val="3333CC"/>
                      </a:solidFill>
                      <a:prstDash val="solid"/>
                      <a:round/>
                      <a:headEnd type="none" w="sm" len="sm"/>
                      <a:tailEnd type="none" w="sm" len="sm"/>
                    </a:lnT>
                    <a:lnB w="12700" cap="flat" cmpd="sng">
                      <a:solidFill>
                        <a:srgbClr val="3333CC"/>
                      </a:solidFill>
                      <a:prstDash val="solid"/>
                      <a:round/>
                      <a:headEnd type="none" w="sm" len="sm"/>
                      <a:tailEnd type="none" w="sm" len="sm"/>
                    </a:lnB>
                    <a:solidFill>
                      <a:schemeClr val="lt1"/>
                    </a:solidFill>
                  </a:tcPr>
                </a:tc>
                <a:tc>
                  <a:txBody>
                    <a:bodyPr/>
                    <a:lstStyle/>
                    <a:p>
                      <a:pPr marL="0" lvl="0" indent="0" algn="just" rtl="0">
                        <a:spcBef>
                          <a:spcPts val="0"/>
                        </a:spcBef>
                        <a:spcAft>
                          <a:spcPts val="0"/>
                        </a:spcAft>
                        <a:buNone/>
                      </a:pPr>
                      <a:endParaRPr sz="1100" dirty="0">
                        <a:solidFill>
                          <a:schemeClr val="dk1"/>
                        </a:solidFill>
                      </a:endParaRPr>
                    </a:p>
                    <a:p>
                      <a:pPr marL="0" lvl="0" indent="0" algn="l" rtl="0">
                        <a:spcBef>
                          <a:spcPts val="0"/>
                        </a:spcBef>
                        <a:spcAft>
                          <a:spcPts val="0"/>
                        </a:spcAft>
                        <a:buNone/>
                      </a:pPr>
                      <a:r>
                        <a:rPr lang="en-US" sz="1200" dirty="0"/>
                        <a:t>Panoptic Segmentation Datasets for Rail-based Autonomous Vehicle Under Mixed-traffic Scenario </a:t>
                      </a:r>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25400" cap="flat" cmpd="sng">
                      <a:solidFill>
                        <a:srgbClr val="3333CC"/>
                      </a:solidFill>
                      <a:prstDash val="solid"/>
                      <a:round/>
                      <a:headEnd type="none" w="sm" len="sm"/>
                      <a:tailEnd type="none" w="sm" len="sm"/>
                    </a:lnT>
                    <a:lnB w="12700" cap="flat" cmpd="sng">
                      <a:solidFill>
                        <a:srgbClr val="3333CC"/>
                      </a:solidFill>
                      <a:prstDash val="solid"/>
                      <a:round/>
                      <a:headEnd type="none" w="sm" len="sm"/>
                      <a:tailEnd type="none" w="sm" len="sm"/>
                    </a:lnB>
                    <a:solidFill>
                      <a:schemeClr val="lt1"/>
                    </a:solidFill>
                  </a:tcPr>
                </a:tc>
                <a:tc>
                  <a:txBody>
                    <a:bodyPr/>
                    <a:lstStyle/>
                    <a:p>
                      <a:pPr marL="457200" lvl="0" indent="-336550" algn="l" rtl="0">
                        <a:spcBef>
                          <a:spcPts val="0"/>
                        </a:spcBef>
                        <a:spcAft>
                          <a:spcPts val="0"/>
                        </a:spcAft>
                        <a:buSzPts val="1700"/>
                        <a:buChar char="●"/>
                      </a:pPr>
                      <a:r>
                        <a:rPr lang="en-US" sz="800" dirty="0"/>
                        <a:t>This work applies panoptic segmentation for the inner-city tram in the environment where the railway intersects with the road. The study on Cityscapes, COCO-Stuff, and RailSem19 public datasets has limitations due to unsuitable semantic and instance masks for our mixed traffic scenario. </a:t>
                      </a:r>
                    </a:p>
                    <a:p>
                      <a:pPr marL="457200" lvl="0" indent="-336550" algn="l" rtl="0">
                        <a:spcBef>
                          <a:spcPts val="0"/>
                        </a:spcBef>
                        <a:spcAft>
                          <a:spcPts val="0"/>
                        </a:spcAft>
                        <a:buSzPts val="1700"/>
                        <a:buChar char="●"/>
                      </a:pPr>
                      <a:r>
                        <a:rPr lang="en-US" sz="800" dirty="0"/>
                        <a:t>Thus, they create their own self-curated dataset, which was collected on the route of the </a:t>
                      </a:r>
                      <a:r>
                        <a:rPr lang="en-US" sz="800" dirty="0" err="1"/>
                        <a:t>Batara</a:t>
                      </a:r>
                      <a:r>
                        <a:rPr lang="en-US" sz="800" dirty="0"/>
                        <a:t> </a:t>
                      </a:r>
                      <a:r>
                        <a:rPr lang="en-US" sz="800" dirty="0" err="1"/>
                        <a:t>Kresna</a:t>
                      </a:r>
                      <a:r>
                        <a:rPr lang="en-US" sz="800" dirty="0"/>
                        <a:t> railbus, for the model to generalize our local context better. The data consists of a combination of 1000 frames of images with a dense pixel panoptic annotation. </a:t>
                      </a:r>
                    </a:p>
                    <a:p>
                      <a:pPr marL="457200" lvl="0" indent="-336550" algn="l" rtl="0">
                        <a:spcBef>
                          <a:spcPts val="0"/>
                        </a:spcBef>
                        <a:spcAft>
                          <a:spcPts val="0"/>
                        </a:spcAft>
                        <a:buSzPts val="1700"/>
                        <a:buChar char="●"/>
                      </a:pPr>
                      <a:r>
                        <a:rPr lang="en-US" sz="800" dirty="0"/>
                        <a:t>Among those sets, 200 of them are specified and taken using the front camera to maximize the occurrence of the railway. We decided to calculate the occurrence of an object and class distribution as an initial data quality assessment.</a:t>
                      </a:r>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25400" cap="flat" cmpd="sng">
                      <a:solidFill>
                        <a:srgbClr val="3333CC"/>
                      </a:solidFill>
                      <a:prstDash val="solid"/>
                      <a:round/>
                      <a:headEnd type="none" w="sm" len="sm"/>
                      <a:tailEnd type="none" w="sm" len="sm"/>
                    </a:lnT>
                    <a:lnB w="12700" cap="flat" cmpd="sng">
                      <a:solidFill>
                        <a:srgbClr val="3333CC"/>
                      </a:solidFill>
                      <a:prstDash val="solid"/>
                      <a:round/>
                      <a:headEnd type="none" w="sm" len="sm"/>
                      <a:tailEnd type="none" w="sm" len="sm"/>
                    </a:lnB>
                    <a:solidFill>
                      <a:schemeClr val="lt1"/>
                    </a:solidFill>
                  </a:tcPr>
                </a:tc>
                <a:tc>
                  <a:txBody>
                    <a:bodyPr/>
                    <a:lstStyle/>
                    <a:p>
                      <a:pPr marL="457200" lvl="0" indent="-342900" algn="l" rtl="0">
                        <a:spcBef>
                          <a:spcPts val="0"/>
                        </a:spcBef>
                        <a:spcAft>
                          <a:spcPts val="0"/>
                        </a:spcAft>
                        <a:buSzPts val="1800"/>
                        <a:buChar char="●"/>
                      </a:pPr>
                      <a:r>
                        <a:rPr lang="en-US" sz="900" dirty="0"/>
                        <a:t>    Already existing datasets were not sufficient for getting the required results on the specific problem case</a:t>
                      </a:r>
                    </a:p>
                    <a:p>
                      <a:pPr marL="457200" lvl="0" indent="-342900" algn="l" rtl="0">
                        <a:spcBef>
                          <a:spcPts val="0"/>
                        </a:spcBef>
                        <a:spcAft>
                          <a:spcPts val="0"/>
                        </a:spcAft>
                        <a:buSzPts val="1800"/>
                        <a:buChar char="●"/>
                      </a:pPr>
                      <a:r>
                        <a:rPr lang="en-US" sz="900" dirty="0"/>
                        <a:t>Creating a dataset from scratch is clearly not a one-step task, instead, it consists of numerous iterations of a multi-staged process. A deep consideration is necessary to choose the hierarchy of class objects to put an emphasis on the critical objects.</a:t>
                      </a:r>
                    </a:p>
                    <a:p>
                      <a:pPr marL="285750" marR="0" lvl="0" indent="-266700" algn="l" rtl="0">
                        <a:lnSpc>
                          <a:spcPct val="100000"/>
                        </a:lnSpc>
                        <a:spcBef>
                          <a:spcPts val="0"/>
                        </a:spcBef>
                        <a:spcAft>
                          <a:spcPts val="0"/>
                        </a:spcAft>
                        <a:buClr>
                          <a:srgbClr val="000000"/>
                        </a:buClr>
                        <a:buSzPts val="300"/>
                        <a:buFont typeface="Noto Sans Symbols"/>
                        <a:buNone/>
                      </a:pPr>
                      <a:endParaRPr sz="900" u="none" strike="noStrike" cap="none" dirty="0"/>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25400" cap="flat" cmpd="sng">
                      <a:solidFill>
                        <a:srgbClr val="3333CC"/>
                      </a:solidFill>
                      <a:prstDash val="solid"/>
                      <a:round/>
                      <a:headEnd type="none" w="sm" len="sm"/>
                      <a:tailEnd type="none" w="sm" len="sm"/>
                    </a:lnT>
                    <a:lnB w="12700" cap="flat" cmpd="sng">
                      <a:solidFill>
                        <a:srgbClr val="3333CC"/>
                      </a:solidFill>
                      <a:prstDash val="solid"/>
                      <a:round/>
                      <a:headEnd type="none" w="sm" len="sm"/>
                      <a:tailEnd type="none" w="sm" len="sm"/>
                    </a:lnB>
                    <a:solidFill>
                      <a:schemeClr val="lt1"/>
                    </a:solidFill>
                  </a:tcPr>
                </a:tc>
                <a:extLst>
                  <a:ext uri="{0D108BD9-81ED-4DB2-BD59-A6C34878D82A}">
                    <a16:rowId xmlns:a16="http://schemas.microsoft.com/office/drawing/2014/main" val="2071973273"/>
                  </a:ext>
                </a:extLst>
              </a:tr>
            </a:tbl>
          </a:graphicData>
        </a:graphic>
      </p:graphicFrame>
    </p:spTree>
    <p:extLst>
      <p:ext uri="{BB962C8B-B14F-4D97-AF65-F5344CB8AC3E}">
        <p14:creationId xmlns:p14="http://schemas.microsoft.com/office/powerpoint/2010/main" val="23239978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1862667" y="164550"/>
            <a:ext cx="5012266" cy="80436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IN" sz="1600" b="1" i="0" dirty="0">
                <a:solidFill>
                  <a:srgbClr val="0D0D0D"/>
                </a:solidFill>
                <a:effectLst/>
                <a:latin typeface="Söhne"/>
              </a:rPr>
              <a:t>Memory Management</a:t>
            </a:r>
            <a:endParaRPr sz="2400" b="1" dirty="0">
              <a:latin typeface="Times New Roman"/>
              <a:ea typeface="Times New Roman"/>
              <a:cs typeface="Times New Roman"/>
              <a:sym typeface="Times New Roman"/>
            </a:endParaRPr>
          </a:p>
        </p:txBody>
      </p:sp>
      <p:sp>
        <p:nvSpPr>
          <p:cNvPr id="66" name="Google Shape;66;p15"/>
          <p:cNvSpPr txBox="1">
            <a:spLocks noGrp="1"/>
          </p:cNvSpPr>
          <p:nvPr>
            <p:ph type="body" idx="1"/>
          </p:nvPr>
        </p:nvSpPr>
        <p:spPr>
          <a:xfrm>
            <a:off x="146756" y="968910"/>
            <a:ext cx="8884356" cy="4010040"/>
          </a:xfrm>
          <a:prstGeom prst="rect">
            <a:avLst/>
          </a:prstGeom>
          <a:noFill/>
          <a:ln>
            <a:noFill/>
          </a:ln>
        </p:spPr>
        <p:txBody>
          <a:bodyPr spcFirstLastPara="1" wrap="square" lIns="91425" tIns="91425" rIns="91425" bIns="91425" anchor="t" anchorCtr="0">
            <a:noAutofit/>
          </a:bodyPr>
          <a:lstStyle/>
          <a:p>
            <a:pPr marL="285750" lvl="0" indent="-171450" algn="l" rtl="0">
              <a:lnSpc>
                <a:spcPct val="115000"/>
              </a:lnSpc>
              <a:spcBef>
                <a:spcPts val="0"/>
              </a:spcBef>
              <a:spcAft>
                <a:spcPts val="0"/>
              </a:spcAft>
              <a:buSzPts val="1800"/>
              <a:buNone/>
            </a:pPr>
            <a:r>
              <a:rPr lang="en-IN" b="0" i="0" dirty="0">
                <a:solidFill>
                  <a:srgbClr val="0D0D0D"/>
                </a:solidFill>
                <a:effectLst/>
                <a:latin typeface="Söhne"/>
              </a:rPr>
              <a:t>	Efficient memory management is crucial for maximizing GPU performance. NVIDIA Rapids, a suite of open-source software libraries for GPU-accelerated data science and analytics, includes components like </a:t>
            </a:r>
            <a:r>
              <a:rPr lang="en-IN" b="0" i="0" dirty="0" err="1">
                <a:solidFill>
                  <a:srgbClr val="0D0D0D"/>
                </a:solidFill>
                <a:effectLst/>
                <a:latin typeface="Söhne"/>
              </a:rPr>
              <a:t>cuDF</a:t>
            </a:r>
            <a:r>
              <a:rPr lang="en-IN" b="0" i="0" dirty="0">
                <a:solidFill>
                  <a:srgbClr val="0D0D0D"/>
                </a:solidFill>
                <a:effectLst/>
                <a:latin typeface="Söhne"/>
              </a:rPr>
              <a:t> (GPU </a:t>
            </a:r>
            <a:r>
              <a:rPr lang="en-IN" b="0" i="0" dirty="0" err="1">
                <a:solidFill>
                  <a:srgbClr val="0D0D0D"/>
                </a:solidFill>
                <a:effectLst/>
                <a:latin typeface="Söhne"/>
              </a:rPr>
              <a:t>DataFrame</a:t>
            </a:r>
            <a:r>
              <a:rPr lang="en-IN" b="0" i="0" dirty="0">
                <a:solidFill>
                  <a:srgbClr val="0D0D0D"/>
                </a:solidFill>
                <a:effectLst/>
                <a:latin typeface="Söhne"/>
              </a:rPr>
              <a:t>) and </a:t>
            </a:r>
            <a:r>
              <a:rPr lang="en-IN" b="0" i="0" dirty="0" err="1">
                <a:solidFill>
                  <a:srgbClr val="0D0D0D"/>
                </a:solidFill>
                <a:effectLst/>
                <a:latin typeface="Söhne"/>
              </a:rPr>
              <a:t>cuML</a:t>
            </a:r>
            <a:r>
              <a:rPr lang="en-IN" b="0" i="0" dirty="0">
                <a:solidFill>
                  <a:srgbClr val="0D0D0D"/>
                </a:solidFill>
                <a:effectLst/>
                <a:latin typeface="Söhne"/>
              </a:rPr>
              <a:t> (GPU Machine Learning), which optimize memory usage on the GPU for data processing and machine learning tasks. </a:t>
            </a:r>
            <a:endParaRPr lang="en-US" b="0" i="0" dirty="0">
              <a:solidFill>
                <a:srgbClr val="0D0D0D"/>
              </a:solidFill>
              <a:effectLst/>
              <a:latin typeface="Söhne"/>
            </a:endParaRPr>
          </a:p>
          <a:p>
            <a:pPr marL="285750" lvl="0" indent="-171450" algn="l" rtl="0">
              <a:lnSpc>
                <a:spcPct val="115000"/>
              </a:lnSpc>
              <a:spcBef>
                <a:spcPts val="0"/>
              </a:spcBef>
              <a:spcAft>
                <a:spcPts val="0"/>
              </a:spcAft>
              <a:buSzPts val="1800"/>
              <a:buNone/>
            </a:pPr>
            <a:r>
              <a:rPr lang="en-IN" dirty="0">
                <a:solidFill>
                  <a:srgbClr val="0D0D0D"/>
                </a:solidFill>
                <a:latin typeface="Söhne"/>
              </a:rPr>
              <a:t>	</a:t>
            </a:r>
            <a:r>
              <a:rPr lang="en-US" b="0" i="0" dirty="0">
                <a:solidFill>
                  <a:srgbClr val="0D0D0D"/>
                </a:solidFill>
                <a:effectLst/>
                <a:latin typeface="Söhne"/>
              </a:rPr>
              <a:t>By leveraging Rapids libraries, one can minimize data transfer between CPU and GPU memory, reduce memory fragmentation, and exploit GPU memory hierarchy for improved performance.</a:t>
            </a:r>
            <a:endParaRPr lang="en-US" b="1"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8097117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1862667" y="164550"/>
            <a:ext cx="5012266" cy="80436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IN" sz="1600" b="1" i="0" dirty="0">
                <a:solidFill>
                  <a:srgbClr val="0D0D0D"/>
                </a:solidFill>
                <a:effectLst/>
                <a:latin typeface="Söhne"/>
              </a:rPr>
              <a:t>Unified Virtual Addressing (UVA)</a:t>
            </a:r>
            <a:endParaRPr lang="en-IN" sz="2400" b="1" dirty="0">
              <a:latin typeface="Times New Roman"/>
              <a:ea typeface="Times New Roman"/>
              <a:cs typeface="Times New Roman"/>
              <a:sym typeface="Times New Roman"/>
            </a:endParaRPr>
          </a:p>
        </p:txBody>
      </p:sp>
      <p:sp>
        <p:nvSpPr>
          <p:cNvPr id="66" name="Google Shape;66;p15"/>
          <p:cNvSpPr txBox="1">
            <a:spLocks noGrp="1"/>
          </p:cNvSpPr>
          <p:nvPr>
            <p:ph type="body" idx="1"/>
          </p:nvPr>
        </p:nvSpPr>
        <p:spPr>
          <a:xfrm>
            <a:off x="146756" y="968910"/>
            <a:ext cx="8884356" cy="4010040"/>
          </a:xfrm>
          <a:prstGeom prst="rect">
            <a:avLst/>
          </a:prstGeom>
          <a:noFill/>
          <a:ln>
            <a:noFill/>
          </a:ln>
        </p:spPr>
        <p:txBody>
          <a:bodyPr spcFirstLastPara="1" wrap="square" lIns="91425" tIns="91425" rIns="91425" bIns="91425" anchor="t" anchorCtr="0">
            <a:noAutofit/>
          </a:bodyPr>
          <a:lstStyle/>
          <a:p>
            <a:pPr algn="l">
              <a:buFont typeface="Arial" panose="020B0604020202020204" pitchFamily="34" charset="0"/>
              <a:buChar char="•"/>
            </a:pPr>
            <a:r>
              <a:rPr lang="en-US" b="0" i="0" dirty="0">
                <a:solidFill>
                  <a:srgbClr val="0D0D0D"/>
                </a:solidFill>
                <a:effectLst/>
                <a:latin typeface="Söhne"/>
              </a:rPr>
              <a:t>Unified Virtual Addressing (UVA) is a feature introduced in CUDA that allows the CPU and GPU to share a common virtual address space.</a:t>
            </a:r>
          </a:p>
          <a:p>
            <a:pPr algn="l">
              <a:buFont typeface="Arial" panose="020B0604020202020204" pitchFamily="34" charset="0"/>
              <a:buChar char="•"/>
            </a:pPr>
            <a:r>
              <a:rPr lang="en-US" b="0" i="0" dirty="0">
                <a:solidFill>
                  <a:srgbClr val="0D0D0D"/>
                </a:solidFill>
                <a:effectLst/>
                <a:latin typeface="Söhne"/>
              </a:rPr>
              <a:t>With UVA, CUDA applications can access data stored in CPU memory or GPU memory seamlessly without explicit data transfers.</a:t>
            </a:r>
          </a:p>
          <a:p>
            <a:pPr algn="l">
              <a:buFont typeface="Arial" panose="020B0604020202020204" pitchFamily="34" charset="0"/>
              <a:buChar char="•"/>
            </a:pPr>
            <a:r>
              <a:rPr lang="en-US" b="0" i="0" dirty="0">
                <a:solidFill>
                  <a:srgbClr val="0D0D0D"/>
                </a:solidFill>
                <a:effectLst/>
                <a:latin typeface="Söhne"/>
              </a:rPr>
              <a:t>The OS plays a crucial role in managing UVA by coordinating virtual memory mappings between CPU and GPU address spaces and ensuring efficient memory access and coherence.</a:t>
            </a:r>
          </a:p>
          <a:p>
            <a:pPr marL="285750" lvl="0" indent="-171450" algn="l" rtl="0">
              <a:lnSpc>
                <a:spcPct val="115000"/>
              </a:lnSpc>
              <a:spcBef>
                <a:spcPts val="0"/>
              </a:spcBef>
              <a:spcAft>
                <a:spcPts val="0"/>
              </a:spcAft>
              <a:buSzPts val="1800"/>
              <a:buNone/>
            </a:pPr>
            <a:endParaRPr b="1"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40464049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1862667" y="164550"/>
            <a:ext cx="5012266" cy="80436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sz="2400" b="1" dirty="0">
                <a:latin typeface="Times New Roman"/>
                <a:ea typeface="Times New Roman"/>
                <a:cs typeface="Times New Roman"/>
                <a:sym typeface="Times New Roman"/>
              </a:rPr>
              <a:t>What is Virtual address?</a:t>
            </a:r>
            <a:endParaRPr sz="2400" b="1" dirty="0">
              <a:latin typeface="Times New Roman"/>
              <a:ea typeface="Times New Roman"/>
              <a:cs typeface="Times New Roman"/>
              <a:sym typeface="Times New Roman"/>
            </a:endParaRPr>
          </a:p>
        </p:txBody>
      </p:sp>
      <p:sp>
        <p:nvSpPr>
          <p:cNvPr id="66" name="Google Shape;66;p15"/>
          <p:cNvSpPr txBox="1">
            <a:spLocks noGrp="1"/>
          </p:cNvSpPr>
          <p:nvPr>
            <p:ph type="body" idx="1"/>
          </p:nvPr>
        </p:nvSpPr>
        <p:spPr>
          <a:xfrm>
            <a:off x="146756" y="968910"/>
            <a:ext cx="8884356" cy="4010040"/>
          </a:xfrm>
          <a:prstGeom prst="rect">
            <a:avLst/>
          </a:prstGeom>
          <a:noFill/>
          <a:ln>
            <a:noFill/>
          </a:ln>
        </p:spPr>
        <p:txBody>
          <a:bodyPr spcFirstLastPara="1" wrap="square" lIns="91425" tIns="91425" rIns="91425" bIns="91425" anchor="t" anchorCtr="0">
            <a:noAutofit/>
          </a:bodyPr>
          <a:lstStyle/>
          <a:p>
            <a:pPr marL="285750" lvl="0" indent="-171450" algn="l" rtl="0">
              <a:lnSpc>
                <a:spcPct val="115000"/>
              </a:lnSpc>
              <a:spcBef>
                <a:spcPts val="0"/>
              </a:spcBef>
              <a:spcAft>
                <a:spcPts val="0"/>
              </a:spcAft>
              <a:buSzPts val="1800"/>
              <a:buNone/>
            </a:pPr>
            <a:endParaRPr b="1">
              <a:latin typeface="Times New Roman"/>
              <a:ea typeface="Times New Roman"/>
              <a:cs typeface="Times New Roman"/>
              <a:sym typeface="Times New Roman"/>
            </a:endParaRPr>
          </a:p>
          <a:p>
            <a:pPr marL="285750" lvl="0" indent="-171450" algn="l" rtl="0">
              <a:lnSpc>
                <a:spcPct val="115000"/>
              </a:lnSpc>
              <a:spcBef>
                <a:spcPts val="1200"/>
              </a:spcBef>
              <a:spcAft>
                <a:spcPts val="1200"/>
              </a:spcAft>
              <a:buSzPts val="1800"/>
              <a:buNone/>
            </a:pPr>
            <a:endParaRPr>
              <a:latin typeface="Times New Roman"/>
              <a:ea typeface="Times New Roman"/>
              <a:cs typeface="Times New Roman"/>
              <a:sym typeface="Times New Roman"/>
            </a:endParaRPr>
          </a:p>
        </p:txBody>
      </p:sp>
      <p:sp>
        <p:nvSpPr>
          <p:cNvPr id="3" name="TextBox 2">
            <a:extLst>
              <a:ext uri="{FF2B5EF4-FFF2-40B4-BE49-F238E27FC236}">
                <a16:creationId xmlns:a16="http://schemas.microsoft.com/office/drawing/2014/main" id="{7180953D-3914-84C0-CFC8-7A49274B2123}"/>
              </a:ext>
            </a:extLst>
          </p:cNvPr>
          <p:cNvSpPr txBox="1"/>
          <p:nvPr/>
        </p:nvSpPr>
        <p:spPr>
          <a:xfrm>
            <a:off x="396240" y="1134904"/>
            <a:ext cx="8412480" cy="1600438"/>
          </a:xfrm>
          <a:prstGeom prst="rect">
            <a:avLst/>
          </a:prstGeom>
          <a:noFill/>
        </p:spPr>
        <p:txBody>
          <a:bodyPr wrap="square">
            <a:spAutoFit/>
          </a:bodyPr>
          <a:lstStyle/>
          <a:p>
            <a:pPr algn="l"/>
            <a:r>
              <a:rPr lang="en-US" b="1" i="0" dirty="0">
                <a:solidFill>
                  <a:srgbClr val="0D0D0D"/>
                </a:solidFill>
                <a:effectLst/>
                <a:latin typeface="Söhne"/>
              </a:rPr>
              <a:t>Virtual Address</a:t>
            </a:r>
            <a:r>
              <a:rPr lang="en-US" b="0" i="0" dirty="0">
                <a:solidFill>
                  <a:srgbClr val="0D0D0D"/>
                </a:solidFill>
                <a:effectLst/>
                <a:latin typeface="Söhne"/>
              </a:rPr>
              <a:t>:</a:t>
            </a:r>
          </a:p>
          <a:p>
            <a:pPr algn="l">
              <a:buFont typeface="Arial" panose="020B0604020202020204" pitchFamily="34" charset="0"/>
              <a:buChar char="•"/>
            </a:pPr>
            <a:r>
              <a:rPr lang="en-US" b="0" i="0" dirty="0">
                <a:solidFill>
                  <a:srgbClr val="0D0D0D"/>
                </a:solidFill>
                <a:effectLst/>
                <a:latin typeface="Söhne"/>
              </a:rPr>
              <a:t>A virtual address is an address generated by the CPU or GPU to reference memory locations in a virtual address space.</a:t>
            </a:r>
          </a:p>
          <a:p>
            <a:pPr algn="l">
              <a:buFont typeface="Arial" panose="020B0604020202020204" pitchFamily="34" charset="0"/>
              <a:buChar char="•"/>
            </a:pPr>
            <a:r>
              <a:rPr lang="en-US" b="0" i="0" dirty="0">
                <a:solidFill>
                  <a:srgbClr val="0D0D0D"/>
                </a:solidFill>
                <a:effectLst/>
                <a:latin typeface="Söhne"/>
              </a:rPr>
              <a:t>The virtual address space is the range of memory addresses accessible to a process or device, which may be larger than the physical memory available.</a:t>
            </a:r>
          </a:p>
          <a:p>
            <a:pPr algn="l">
              <a:buFont typeface="Arial" panose="020B0604020202020204" pitchFamily="34" charset="0"/>
              <a:buChar char="•"/>
            </a:pPr>
            <a:r>
              <a:rPr lang="en-US" b="0" i="0" dirty="0">
                <a:solidFill>
                  <a:srgbClr val="0D0D0D"/>
                </a:solidFill>
                <a:effectLst/>
                <a:latin typeface="Söhne"/>
              </a:rPr>
              <a:t>Virtual addresses are translated by the memory management unit (MMU) in the CPU or GPU to corresponding physical addresses in physical memory or GPU memory.</a:t>
            </a:r>
          </a:p>
        </p:txBody>
      </p:sp>
    </p:spTree>
    <p:extLst>
      <p:ext uri="{BB962C8B-B14F-4D97-AF65-F5344CB8AC3E}">
        <p14:creationId xmlns:p14="http://schemas.microsoft.com/office/powerpoint/2010/main" val="8423539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1862667" y="164550"/>
            <a:ext cx="5012266" cy="80436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IN" sz="2400" b="0" i="0" dirty="0">
                <a:solidFill>
                  <a:srgbClr val="0D0D0D"/>
                </a:solidFill>
                <a:effectLst/>
                <a:latin typeface="Söhne"/>
              </a:rPr>
              <a:t>Relation of UVA to Demand Paging</a:t>
            </a:r>
            <a:endParaRPr sz="3600" b="1" dirty="0">
              <a:latin typeface="Times New Roman"/>
              <a:ea typeface="Times New Roman"/>
              <a:cs typeface="Times New Roman"/>
              <a:sym typeface="Times New Roman"/>
            </a:endParaRPr>
          </a:p>
        </p:txBody>
      </p:sp>
      <p:sp>
        <p:nvSpPr>
          <p:cNvPr id="66" name="Google Shape;66;p15"/>
          <p:cNvSpPr txBox="1">
            <a:spLocks noGrp="1"/>
          </p:cNvSpPr>
          <p:nvPr>
            <p:ph type="body" idx="1"/>
          </p:nvPr>
        </p:nvSpPr>
        <p:spPr>
          <a:xfrm>
            <a:off x="146756" y="968910"/>
            <a:ext cx="8884356" cy="4010040"/>
          </a:xfrm>
          <a:prstGeom prst="rect">
            <a:avLst/>
          </a:prstGeom>
          <a:noFill/>
          <a:ln>
            <a:noFill/>
          </a:ln>
        </p:spPr>
        <p:txBody>
          <a:bodyPr spcFirstLastPara="1" wrap="square" lIns="91425" tIns="91425" rIns="91425" bIns="91425" anchor="t" anchorCtr="0">
            <a:noAutofit/>
          </a:bodyPr>
          <a:lstStyle/>
          <a:p>
            <a:pPr algn="l">
              <a:buFont typeface="Arial" panose="020B0604020202020204" pitchFamily="34" charset="0"/>
              <a:buChar char="•"/>
            </a:pPr>
            <a:r>
              <a:rPr lang="en-US" b="0" i="0" dirty="0">
                <a:solidFill>
                  <a:srgbClr val="0D0D0D"/>
                </a:solidFill>
                <a:effectLst/>
                <a:latin typeface="Söhne"/>
              </a:rPr>
              <a:t>Unified Virtual Addressing (UVA) and virtual addressing are not inherently demand paging techniques themselves, but they can be used in conjunction with demand paging to optimize memory management in GPU-accelerated applications.</a:t>
            </a:r>
          </a:p>
          <a:p>
            <a:pPr algn="l">
              <a:buFont typeface="Arial" panose="020B0604020202020204" pitchFamily="34" charset="0"/>
              <a:buChar char="•"/>
            </a:pPr>
            <a:r>
              <a:rPr lang="en-US" b="0" i="0" dirty="0">
                <a:solidFill>
                  <a:srgbClr val="0D0D0D"/>
                </a:solidFill>
                <a:effectLst/>
                <a:latin typeface="Söhne"/>
              </a:rPr>
              <a:t>When a CUDA application running on the GPU accesses data stored in CPU memory using UVA, demand paging may come into play if the requested data is not already present in GPU memory.</a:t>
            </a:r>
          </a:p>
          <a:p>
            <a:pPr algn="l">
              <a:buFont typeface="Arial" panose="020B0604020202020204" pitchFamily="34" charset="0"/>
              <a:buChar char="•"/>
            </a:pPr>
            <a:r>
              <a:rPr lang="en-US" b="0" i="0" dirty="0">
                <a:solidFill>
                  <a:srgbClr val="0D0D0D"/>
                </a:solidFill>
                <a:effectLst/>
                <a:latin typeface="Söhne"/>
              </a:rPr>
              <a:t>In this scenario, if the requested data is not in GPU memory, the OS may use demand paging to load the necessary memory pages from CPU memory into GPU memory on-demand, minimizing memory overhead and improving data access efficiency.</a:t>
            </a:r>
          </a:p>
          <a:p>
            <a:pPr marL="285750" lvl="0" indent="-171450" algn="l" rtl="0">
              <a:lnSpc>
                <a:spcPct val="115000"/>
              </a:lnSpc>
              <a:spcBef>
                <a:spcPts val="0"/>
              </a:spcBef>
              <a:spcAft>
                <a:spcPts val="0"/>
              </a:spcAft>
              <a:buSzPts val="1800"/>
              <a:buNone/>
            </a:pPr>
            <a:endParaRPr b="1"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2662858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1862667" y="164550"/>
            <a:ext cx="5012266" cy="80436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sz="2400" b="1" dirty="0">
                <a:latin typeface="Times New Roman"/>
                <a:ea typeface="Times New Roman"/>
                <a:cs typeface="Times New Roman"/>
                <a:sym typeface="Times New Roman"/>
              </a:rPr>
              <a:t>Code Snippet for UVA</a:t>
            </a:r>
            <a:endParaRPr sz="2400" b="1" dirty="0">
              <a:latin typeface="Times New Roman"/>
              <a:ea typeface="Times New Roman"/>
              <a:cs typeface="Times New Roman"/>
              <a:sym typeface="Times New Roman"/>
            </a:endParaRPr>
          </a:p>
        </p:txBody>
      </p:sp>
      <p:sp>
        <p:nvSpPr>
          <p:cNvPr id="66" name="Google Shape;66;p15"/>
          <p:cNvSpPr txBox="1">
            <a:spLocks noGrp="1"/>
          </p:cNvSpPr>
          <p:nvPr>
            <p:ph type="body" idx="1"/>
          </p:nvPr>
        </p:nvSpPr>
        <p:spPr>
          <a:xfrm>
            <a:off x="146756" y="968910"/>
            <a:ext cx="8884356" cy="4010040"/>
          </a:xfrm>
          <a:prstGeom prst="rect">
            <a:avLst/>
          </a:prstGeom>
          <a:noFill/>
          <a:ln>
            <a:noFill/>
          </a:ln>
        </p:spPr>
        <p:txBody>
          <a:bodyPr spcFirstLastPara="1" wrap="square" lIns="91425" tIns="91425" rIns="91425" bIns="91425" anchor="t" anchorCtr="0">
            <a:noAutofit/>
          </a:bodyPr>
          <a:lstStyle/>
          <a:p>
            <a:pPr marL="285750" lvl="0" indent="-171450" algn="l" rtl="0">
              <a:lnSpc>
                <a:spcPct val="115000"/>
              </a:lnSpc>
              <a:spcBef>
                <a:spcPts val="0"/>
              </a:spcBef>
              <a:spcAft>
                <a:spcPts val="0"/>
              </a:spcAft>
              <a:buSzPts val="1800"/>
              <a:buNone/>
            </a:pPr>
            <a:endParaRPr b="1" dirty="0">
              <a:latin typeface="Times New Roman"/>
              <a:ea typeface="Times New Roman"/>
              <a:cs typeface="Times New Roman"/>
              <a:sym typeface="Times New Roman"/>
            </a:endParaRPr>
          </a:p>
          <a:p>
            <a:pPr marL="285750" lvl="0" indent="-171450" algn="l" rtl="0">
              <a:lnSpc>
                <a:spcPct val="115000"/>
              </a:lnSpc>
              <a:spcBef>
                <a:spcPts val="1200"/>
              </a:spcBef>
              <a:spcAft>
                <a:spcPts val="1200"/>
              </a:spcAft>
              <a:buSzPts val="1800"/>
              <a:buNone/>
            </a:pPr>
            <a:endParaRPr dirty="0">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587133C1-3180-0BF3-2E7A-BD5B91A24581}"/>
              </a:ext>
            </a:extLst>
          </p:cNvPr>
          <p:cNvPicPr>
            <a:picLocks noChangeAspect="1"/>
          </p:cNvPicPr>
          <p:nvPr/>
        </p:nvPicPr>
        <p:blipFill>
          <a:blip r:embed="rId4"/>
          <a:stretch>
            <a:fillRect/>
          </a:stretch>
        </p:blipFill>
        <p:spPr>
          <a:xfrm>
            <a:off x="1438064" y="1045110"/>
            <a:ext cx="6301740" cy="4010040"/>
          </a:xfrm>
          <a:prstGeom prst="rect">
            <a:avLst/>
          </a:prstGeom>
        </p:spPr>
      </p:pic>
    </p:spTree>
    <p:extLst>
      <p:ext uri="{BB962C8B-B14F-4D97-AF65-F5344CB8AC3E}">
        <p14:creationId xmlns:p14="http://schemas.microsoft.com/office/powerpoint/2010/main" val="10081015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1862667" y="164550"/>
            <a:ext cx="5012266" cy="80436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sz="2400" b="1" dirty="0">
                <a:latin typeface="Times New Roman"/>
                <a:ea typeface="Times New Roman"/>
                <a:cs typeface="Times New Roman"/>
                <a:sym typeface="Times New Roman"/>
              </a:rPr>
              <a:t>Explanation of the code sample</a:t>
            </a:r>
            <a:endParaRPr sz="2400" b="1" dirty="0">
              <a:latin typeface="Times New Roman"/>
              <a:ea typeface="Times New Roman"/>
              <a:cs typeface="Times New Roman"/>
              <a:sym typeface="Times New Roman"/>
            </a:endParaRPr>
          </a:p>
        </p:txBody>
      </p:sp>
      <p:sp>
        <p:nvSpPr>
          <p:cNvPr id="66" name="Google Shape;66;p15"/>
          <p:cNvSpPr txBox="1">
            <a:spLocks noGrp="1"/>
          </p:cNvSpPr>
          <p:nvPr>
            <p:ph type="body" idx="1"/>
          </p:nvPr>
        </p:nvSpPr>
        <p:spPr>
          <a:xfrm>
            <a:off x="146756" y="968910"/>
            <a:ext cx="8884356" cy="4010040"/>
          </a:xfrm>
          <a:prstGeom prst="rect">
            <a:avLst/>
          </a:prstGeom>
          <a:noFill/>
          <a:ln>
            <a:noFill/>
          </a:ln>
        </p:spPr>
        <p:txBody>
          <a:bodyPr spcFirstLastPara="1" wrap="square" lIns="91425" tIns="91425" rIns="91425" bIns="91425" anchor="t" anchorCtr="0">
            <a:noAutofit/>
          </a:bodyPr>
          <a:lstStyle/>
          <a:p>
            <a:pPr marL="285750" lvl="0" indent="-171450" algn="l" rtl="0">
              <a:lnSpc>
                <a:spcPct val="115000"/>
              </a:lnSpc>
              <a:spcBef>
                <a:spcPts val="0"/>
              </a:spcBef>
              <a:spcAft>
                <a:spcPts val="0"/>
              </a:spcAft>
              <a:buSzPts val="1800"/>
              <a:buNone/>
            </a:pPr>
            <a:endParaRPr b="1">
              <a:latin typeface="Times New Roman"/>
              <a:ea typeface="Times New Roman"/>
              <a:cs typeface="Times New Roman"/>
              <a:sym typeface="Times New Roman"/>
            </a:endParaRPr>
          </a:p>
          <a:p>
            <a:pPr marL="285750" lvl="0" indent="-171450" algn="l" rtl="0">
              <a:lnSpc>
                <a:spcPct val="115000"/>
              </a:lnSpc>
              <a:spcBef>
                <a:spcPts val="1200"/>
              </a:spcBef>
              <a:spcAft>
                <a:spcPts val="1200"/>
              </a:spcAft>
              <a:buSzPts val="1800"/>
              <a:buNone/>
            </a:pPr>
            <a:endParaRPr>
              <a:latin typeface="Times New Roman"/>
              <a:ea typeface="Times New Roman"/>
              <a:cs typeface="Times New Roman"/>
              <a:sym typeface="Times New Roman"/>
            </a:endParaRPr>
          </a:p>
        </p:txBody>
      </p:sp>
      <p:sp>
        <p:nvSpPr>
          <p:cNvPr id="2" name="Rectangle 1">
            <a:extLst>
              <a:ext uri="{FF2B5EF4-FFF2-40B4-BE49-F238E27FC236}">
                <a16:creationId xmlns:a16="http://schemas.microsoft.com/office/drawing/2014/main" id="{C0A619AD-9DE9-138B-1CF9-E635BB31542B}"/>
              </a:ext>
            </a:extLst>
          </p:cNvPr>
          <p:cNvSpPr>
            <a:spLocks noChangeArrowheads="1"/>
          </p:cNvSpPr>
          <p:nvPr/>
        </p:nvSpPr>
        <p:spPr bwMode="auto">
          <a:xfrm>
            <a:off x="911418" y="1170551"/>
            <a:ext cx="7203882" cy="32937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D0D0D"/>
                </a:solidFill>
                <a:effectLst/>
                <a:latin typeface="Söhne"/>
              </a:rPr>
              <a:t>Explanation:</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b="1" i="0" u="none" strike="noStrike" cap="none" normalizeH="0" baseline="0">
                <a:ln>
                  <a:noFill/>
                </a:ln>
                <a:solidFill>
                  <a:srgbClr val="0D0D0D"/>
                </a:solidFill>
                <a:effectLst/>
                <a:latin typeface="Söhne Mono"/>
              </a:rPr>
              <a:t>import numba.cuda as cuda</a:t>
            </a:r>
            <a:r>
              <a:rPr kumimoji="0" lang="en-US" altLang="en-US" sz="1200" b="0" i="0" u="none" strike="noStrike" cap="none" normalizeH="0" baseline="0">
                <a:ln>
                  <a:noFill/>
                </a:ln>
                <a:solidFill>
                  <a:srgbClr val="0D0D0D"/>
                </a:solidFill>
                <a:effectLst/>
                <a:latin typeface="Söhne"/>
              </a:rPr>
              <a:t>: Import the </a:t>
            </a:r>
            <a:r>
              <a:rPr kumimoji="0" lang="en-US" altLang="en-US" b="1" i="0" u="none" strike="noStrike" cap="none" normalizeH="0" baseline="0">
                <a:ln>
                  <a:noFill/>
                </a:ln>
                <a:solidFill>
                  <a:srgbClr val="0D0D0D"/>
                </a:solidFill>
                <a:effectLst/>
                <a:latin typeface="Söhne Mono"/>
              </a:rPr>
              <a:t>cuda</a:t>
            </a:r>
            <a:r>
              <a:rPr kumimoji="0" lang="en-US" altLang="en-US" sz="1200" b="0" i="0" u="none" strike="noStrike" cap="none" normalizeH="0" baseline="0">
                <a:ln>
                  <a:noFill/>
                </a:ln>
                <a:solidFill>
                  <a:srgbClr val="0D0D0D"/>
                </a:solidFill>
                <a:effectLst/>
                <a:latin typeface="Söhne"/>
              </a:rPr>
              <a:t> module from Numba, which provides CUDA support for Python code.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b="1" i="0" u="none" strike="noStrike" cap="none" normalizeH="0" baseline="0">
                <a:ln>
                  <a:noFill/>
                </a:ln>
                <a:solidFill>
                  <a:srgbClr val="0D0D0D"/>
                </a:solidFill>
                <a:effectLst/>
                <a:latin typeface="Söhne Mono"/>
              </a:rPr>
              <a:t>@cuda.jit</a:t>
            </a:r>
            <a:r>
              <a:rPr kumimoji="0" lang="en-US" altLang="en-US" sz="1200" b="0" i="0" u="none" strike="noStrike" cap="none" normalizeH="0" baseline="0">
                <a:ln>
                  <a:noFill/>
                </a:ln>
                <a:solidFill>
                  <a:srgbClr val="0D0D0D"/>
                </a:solidFill>
                <a:effectLst/>
                <a:latin typeface="Söhne"/>
              </a:rPr>
              <a:t>: Decorator to define a CUDA kernel function. The </a:t>
            </a:r>
            <a:r>
              <a:rPr kumimoji="0" lang="en-US" altLang="en-US" b="1" i="0" u="none" strike="noStrike" cap="none" normalizeH="0" baseline="0">
                <a:ln>
                  <a:noFill/>
                </a:ln>
                <a:solidFill>
                  <a:srgbClr val="0D0D0D"/>
                </a:solidFill>
                <a:effectLst/>
                <a:latin typeface="Söhne Mono"/>
              </a:rPr>
              <a:t>kernel</a:t>
            </a:r>
            <a:r>
              <a:rPr kumimoji="0" lang="en-US" altLang="en-US" sz="1200" b="0" i="0" u="none" strike="noStrike" cap="none" normalizeH="0" baseline="0">
                <a:ln>
                  <a:noFill/>
                </a:ln>
                <a:solidFill>
                  <a:srgbClr val="0D0D0D"/>
                </a:solidFill>
                <a:effectLst/>
                <a:latin typeface="Söhne"/>
              </a:rPr>
              <a:t> function takes a NumPy array as input and doubles each element of the array in parallel on the GPU.</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b="1" i="0" u="none" strike="noStrike" cap="none" normalizeH="0" baseline="0">
                <a:ln>
                  <a:noFill/>
                </a:ln>
                <a:solidFill>
                  <a:srgbClr val="0D0D0D"/>
                </a:solidFill>
                <a:effectLst/>
                <a:latin typeface="Söhne Mono"/>
              </a:rPr>
              <a:t>cuda.grid(1)</a:t>
            </a:r>
            <a:r>
              <a:rPr kumimoji="0" lang="en-US" altLang="en-US" sz="1200" b="0" i="0" u="none" strike="noStrike" cap="none" normalizeH="0" baseline="0">
                <a:ln>
                  <a:noFill/>
                </a:ln>
                <a:solidFill>
                  <a:srgbClr val="0D0D0D"/>
                </a:solidFill>
                <a:effectLst/>
                <a:latin typeface="Söhne"/>
              </a:rPr>
              <a:t>: Obtain the global thread index along the 1D grid of threads.</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b="1" i="0" u="none" strike="noStrike" cap="none" normalizeH="0" baseline="0">
                <a:ln>
                  <a:noFill/>
                </a:ln>
                <a:solidFill>
                  <a:srgbClr val="0D0D0D"/>
                </a:solidFill>
                <a:effectLst/>
                <a:latin typeface="Söhne Mono"/>
              </a:rPr>
              <a:t>cuda.to_device(cpu_array)</a:t>
            </a:r>
            <a:r>
              <a:rPr kumimoji="0" lang="en-US" altLang="en-US" sz="1200" b="0" i="0" u="none" strike="noStrike" cap="none" normalizeH="0" baseline="0">
                <a:ln>
                  <a:noFill/>
                </a:ln>
                <a:solidFill>
                  <a:srgbClr val="0D0D0D"/>
                </a:solidFill>
                <a:effectLst/>
                <a:latin typeface="Söhne"/>
              </a:rPr>
              <a:t>: Allocate memory on the GPU and copy data from the CPU to GPU memory. This function enables Unified Virtual Addressing (UVA), allowing the GPU to directly access CPU memory.</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b="1" i="0" u="none" strike="noStrike" cap="none" normalizeH="0" baseline="0">
                <a:ln>
                  <a:noFill/>
                </a:ln>
                <a:solidFill>
                  <a:srgbClr val="0D0D0D"/>
                </a:solidFill>
                <a:effectLst/>
                <a:latin typeface="Söhne Mono"/>
              </a:rPr>
              <a:t>kernel[1, 10](gpu_array)</a:t>
            </a:r>
            <a:r>
              <a:rPr kumimoji="0" lang="en-US" altLang="en-US" sz="1200" b="0" i="0" u="none" strike="noStrike" cap="none" normalizeH="0" baseline="0">
                <a:ln>
                  <a:noFill/>
                </a:ln>
                <a:solidFill>
                  <a:srgbClr val="0D0D0D"/>
                </a:solidFill>
                <a:effectLst/>
                <a:latin typeface="Söhne"/>
              </a:rPr>
              <a:t>: Launch the CUDA kernel on the GPU with 1 block and 10 threads per block. Each thread will execute the </a:t>
            </a:r>
            <a:r>
              <a:rPr kumimoji="0" lang="en-US" altLang="en-US" b="1" i="0" u="none" strike="noStrike" cap="none" normalizeH="0" baseline="0">
                <a:ln>
                  <a:noFill/>
                </a:ln>
                <a:solidFill>
                  <a:srgbClr val="0D0D0D"/>
                </a:solidFill>
                <a:effectLst/>
                <a:latin typeface="Söhne Mono"/>
              </a:rPr>
              <a:t>kernel</a:t>
            </a:r>
            <a:r>
              <a:rPr kumimoji="0" lang="en-US" altLang="en-US" sz="1200" b="0" i="0" u="none" strike="noStrike" cap="none" normalizeH="0" baseline="0">
                <a:ln>
                  <a:noFill/>
                </a:ln>
                <a:solidFill>
                  <a:srgbClr val="0D0D0D"/>
                </a:solidFill>
                <a:effectLst/>
                <a:latin typeface="Söhne"/>
              </a:rPr>
              <a:t> function, doubling the corresponding element of the array in parallel.</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b="1" i="0" u="none" strike="noStrike" cap="none" normalizeH="0" baseline="0">
                <a:ln>
                  <a:noFill/>
                </a:ln>
                <a:solidFill>
                  <a:srgbClr val="0D0D0D"/>
                </a:solidFill>
                <a:effectLst/>
                <a:latin typeface="Söhne Mono"/>
              </a:rPr>
              <a:t>gpu_array.copy_to_host()</a:t>
            </a:r>
            <a:r>
              <a:rPr kumimoji="0" lang="en-US" altLang="en-US" sz="1200" b="0" i="0" u="none" strike="noStrike" cap="none" normalizeH="0" baseline="0">
                <a:ln>
                  <a:noFill/>
                </a:ln>
                <a:solidFill>
                  <a:srgbClr val="0D0D0D"/>
                </a:solidFill>
                <a:effectLst/>
                <a:latin typeface="Söhne"/>
              </a:rPr>
              <a:t>: Copy the modified data from GPU memory back to CPU memory.</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sz="1200" b="0" i="0" u="none" strike="noStrike" cap="none" normalizeH="0" baseline="0">
                <a:ln>
                  <a:noFill/>
                </a:ln>
                <a:solidFill>
                  <a:srgbClr val="0D0D0D"/>
                </a:solidFill>
                <a:effectLst/>
                <a:latin typeface="Söhne"/>
              </a:rPr>
              <a:t>Print the original CPU array and the result after GPU processing to verify that the GPU kernel correctly modified the array elements.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674473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1862667" y="164550"/>
            <a:ext cx="5012266" cy="80436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sz="1600" b="0" i="0" dirty="0">
                <a:solidFill>
                  <a:srgbClr val="0D0D0D"/>
                </a:solidFill>
                <a:effectLst/>
                <a:latin typeface="Söhne"/>
              </a:rPr>
              <a:t>Scheduling algorithms for NVIDIWA CUDA and RAPIDS</a:t>
            </a:r>
            <a:endParaRPr sz="2400" b="1" dirty="0">
              <a:latin typeface="Times New Roman"/>
              <a:ea typeface="Times New Roman"/>
              <a:cs typeface="Times New Roman"/>
              <a:sym typeface="Times New Roman"/>
            </a:endParaRPr>
          </a:p>
        </p:txBody>
      </p:sp>
      <p:sp>
        <p:nvSpPr>
          <p:cNvPr id="66" name="Google Shape;66;p15"/>
          <p:cNvSpPr txBox="1">
            <a:spLocks noGrp="1"/>
          </p:cNvSpPr>
          <p:nvPr>
            <p:ph type="body" idx="1"/>
          </p:nvPr>
        </p:nvSpPr>
        <p:spPr>
          <a:xfrm>
            <a:off x="146756" y="968910"/>
            <a:ext cx="8884356" cy="4010040"/>
          </a:xfrm>
          <a:prstGeom prst="rect">
            <a:avLst/>
          </a:prstGeom>
          <a:noFill/>
          <a:ln>
            <a:noFill/>
          </a:ln>
        </p:spPr>
        <p:txBody>
          <a:bodyPr spcFirstLastPara="1" wrap="square" lIns="91425" tIns="91425" rIns="91425" bIns="91425" anchor="t" anchorCtr="0">
            <a:noAutofit/>
          </a:bodyPr>
          <a:lstStyle/>
          <a:p>
            <a:pPr marL="285750" lvl="0" indent="-171450" algn="l" rtl="0">
              <a:lnSpc>
                <a:spcPct val="115000"/>
              </a:lnSpc>
              <a:spcBef>
                <a:spcPts val="0"/>
              </a:spcBef>
              <a:spcAft>
                <a:spcPts val="0"/>
              </a:spcAft>
              <a:buSzPts val="1800"/>
              <a:buNone/>
            </a:pPr>
            <a:endParaRPr b="1" dirty="0">
              <a:latin typeface="Times New Roman"/>
              <a:ea typeface="Times New Roman"/>
              <a:cs typeface="Times New Roman"/>
              <a:sym typeface="Times New Roman"/>
            </a:endParaRPr>
          </a:p>
          <a:p>
            <a:pPr algn="l">
              <a:buFont typeface="+mj-lt"/>
              <a:buAutoNum type="arabicPeriod"/>
            </a:pPr>
            <a:r>
              <a:rPr lang="en-US" b="1" i="0" dirty="0">
                <a:solidFill>
                  <a:srgbClr val="0D0D0D"/>
                </a:solidFill>
                <a:effectLst/>
                <a:latin typeface="Söhne"/>
              </a:rPr>
              <a:t>Static Scheduling</a:t>
            </a:r>
            <a:r>
              <a:rPr lang="en-US" b="0" i="0" dirty="0">
                <a:solidFill>
                  <a:srgbClr val="0D0D0D"/>
                </a:solidFill>
                <a:effectLst/>
                <a:latin typeface="Söhne"/>
              </a:rPr>
              <a:t>:</a:t>
            </a:r>
          </a:p>
          <a:p>
            <a:pPr marL="742950" lvl="1" indent="-285750" algn="l">
              <a:buFont typeface="+mj-lt"/>
              <a:buAutoNum type="arabicPeriod"/>
            </a:pPr>
            <a:r>
              <a:rPr lang="en-US" b="0" i="0" dirty="0">
                <a:solidFill>
                  <a:srgbClr val="0D0D0D"/>
                </a:solidFill>
                <a:effectLst/>
                <a:latin typeface="Söhne"/>
              </a:rPr>
              <a:t>In static scheduling, the workload is divided into fixed-size chunks, and each chunk is assigned to a GPU thread block or grid.</a:t>
            </a:r>
          </a:p>
          <a:p>
            <a:pPr marL="742950" lvl="1" indent="-285750" algn="l">
              <a:buFont typeface="+mj-lt"/>
              <a:buAutoNum type="arabicPeriod"/>
            </a:pPr>
            <a:r>
              <a:rPr lang="en-US" b="0" i="0" dirty="0">
                <a:solidFill>
                  <a:srgbClr val="0D0D0D"/>
                </a:solidFill>
                <a:effectLst/>
                <a:latin typeface="Söhne"/>
              </a:rPr>
              <a:t>This approach is simple and can be effective for applications with predictable workload characteristics.</a:t>
            </a:r>
          </a:p>
          <a:p>
            <a:pPr marL="742950" lvl="1" indent="-285750" algn="l">
              <a:buFont typeface="+mj-lt"/>
              <a:buAutoNum type="arabicPeriod"/>
            </a:pPr>
            <a:r>
              <a:rPr lang="en-US" b="0" i="0" dirty="0">
                <a:solidFill>
                  <a:srgbClr val="0D0D0D"/>
                </a:solidFill>
                <a:effectLst/>
                <a:latin typeface="Söhne"/>
              </a:rPr>
              <a:t>However, static scheduling may lead to suboptimal resource utilization if the workload distribution is uneven or changes dynamically.</a:t>
            </a:r>
          </a:p>
          <a:p>
            <a:pPr algn="l">
              <a:buFont typeface="+mj-lt"/>
              <a:buAutoNum type="arabicPeriod"/>
            </a:pPr>
            <a:r>
              <a:rPr lang="en-US" b="1" i="0" dirty="0">
                <a:solidFill>
                  <a:srgbClr val="0D0D0D"/>
                </a:solidFill>
                <a:effectLst/>
                <a:latin typeface="Söhne"/>
              </a:rPr>
              <a:t>Dynamic Scheduling</a:t>
            </a:r>
            <a:r>
              <a:rPr lang="en-US" b="0" i="0" dirty="0">
                <a:solidFill>
                  <a:srgbClr val="0D0D0D"/>
                </a:solidFill>
                <a:effectLst/>
                <a:latin typeface="Söhne"/>
              </a:rPr>
              <a:t>:</a:t>
            </a:r>
          </a:p>
          <a:p>
            <a:pPr marL="742950" lvl="1" indent="-285750" algn="l">
              <a:buFont typeface="+mj-lt"/>
              <a:buAutoNum type="arabicPeriod"/>
            </a:pPr>
            <a:r>
              <a:rPr lang="en-US" b="0" i="0" dirty="0">
                <a:solidFill>
                  <a:srgbClr val="0D0D0D"/>
                </a:solidFill>
                <a:effectLst/>
                <a:latin typeface="Söhne"/>
              </a:rPr>
              <a:t>Dynamic scheduling adapts to workload variations by dynamically allocating resources based on runtime conditions.</a:t>
            </a:r>
          </a:p>
          <a:p>
            <a:pPr marL="742950" lvl="1" indent="-285750" algn="l">
              <a:buFont typeface="+mj-lt"/>
              <a:buAutoNum type="arabicPeriod"/>
            </a:pPr>
            <a:r>
              <a:rPr lang="en-US" b="0" i="0" dirty="0">
                <a:solidFill>
                  <a:srgbClr val="0D0D0D"/>
                </a:solidFill>
                <a:effectLst/>
                <a:latin typeface="Söhne"/>
              </a:rPr>
              <a:t>One common dynamic scheduling technique is work-stealing, where idle threads or GPU cores can steal work from other threads or cores to maintain high utilization.</a:t>
            </a:r>
          </a:p>
          <a:p>
            <a:pPr marL="742950" lvl="1" indent="-285750" algn="l">
              <a:buFont typeface="+mj-lt"/>
              <a:buAutoNum type="arabicPeriod"/>
            </a:pPr>
            <a:r>
              <a:rPr lang="en-US" b="0" i="0" dirty="0">
                <a:solidFill>
                  <a:srgbClr val="0D0D0D"/>
                </a:solidFill>
                <a:effectLst/>
                <a:latin typeface="Söhne"/>
              </a:rPr>
              <a:t>Dynamic scheduling can improve resource utilization and adapt to changes in workload characteristics but may introduce additional overhead and complexity.</a:t>
            </a:r>
          </a:p>
          <a:p>
            <a:pPr marL="285750" lvl="0" indent="-171450" algn="l" rtl="0">
              <a:lnSpc>
                <a:spcPct val="115000"/>
              </a:lnSpc>
              <a:spcBef>
                <a:spcPts val="1200"/>
              </a:spcBef>
              <a:spcAft>
                <a:spcPts val="1200"/>
              </a:spcAft>
              <a:buSzPts val="1800"/>
              <a:buNone/>
            </a:pPr>
            <a:endParaRPr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6723857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1862667" y="164550"/>
            <a:ext cx="5012266" cy="80436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endParaRPr sz="2400" b="1">
              <a:latin typeface="Times New Roman"/>
              <a:ea typeface="Times New Roman"/>
              <a:cs typeface="Times New Roman"/>
              <a:sym typeface="Times New Roman"/>
            </a:endParaRPr>
          </a:p>
        </p:txBody>
      </p:sp>
      <p:sp>
        <p:nvSpPr>
          <p:cNvPr id="66" name="Google Shape;66;p15"/>
          <p:cNvSpPr txBox="1">
            <a:spLocks noGrp="1"/>
          </p:cNvSpPr>
          <p:nvPr>
            <p:ph type="body" idx="1"/>
          </p:nvPr>
        </p:nvSpPr>
        <p:spPr>
          <a:xfrm>
            <a:off x="146756" y="968910"/>
            <a:ext cx="8884356" cy="4010040"/>
          </a:xfrm>
          <a:prstGeom prst="rect">
            <a:avLst/>
          </a:prstGeom>
          <a:noFill/>
          <a:ln>
            <a:noFill/>
          </a:ln>
        </p:spPr>
        <p:txBody>
          <a:bodyPr spcFirstLastPara="1" wrap="square" lIns="91425" tIns="91425" rIns="91425" bIns="91425" anchor="t" anchorCtr="0">
            <a:noAutofit/>
          </a:bodyPr>
          <a:lstStyle/>
          <a:p>
            <a:pPr marL="285750" lvl="0" indent="-171450" algn="l" rtl="0">
              <a:lnSpc>
                <a:spcPct val="115000"/>
              </a:lnSpc>
              <a:spcBef>
                <a:spcPts val="0"/>
              </a:spcBef>
              <a:spcAft>
                <a:spcPts val="0"/>
              </a:spcAft>
              <a:buSzPts val="1800"/>
              <a:buNone/>
            </a:pPr>
            <a:endParaRPr b="1" dirty="0">
              <a:latin typeface="Times New Roman"/>
              <a:ea typeface="Times New Roman"/>
              <a:cs typeface="Times New Roman"/>
              <a:sym typeface="Times New Roman"/>
            </a:endParaRPr>
          </a:p>
          <a:p>
            <a:pPr marL="285750" lvl="0" indent="-171450" algn="l" rtl="0">
              <a:lnSpc>
                <a:spcPct val="115000"/>
              </a:lnSpc>
              <a:spcBef>
                <a:spcPts val="1200"/>
              </a:spcBef>
              <a:spcAft>
                <a:spcPts val="1200"/>
              </a:spcAft>
              <a:buSzPts val="1800"/>
              <a:buNone/>
            </a:pPr>
            <a:endParaRPr dirty="0">
              <a:latin typeface="Times New Roman"/>
              <a:ea typeface="Times New Roman"/>
              <a:cs typeface="Times New Roman"/>
              <a:sym typeface="Times New Roman"/>
            </a:endParaRPr>
          </a:p>
        </p:txBody>
      </p:sp>
      <p:sp>
        <p:nvSpPr>
          <p:cNvPr id="3" name="TextBox 2">
            <a:extLst>
              <a:ext uri="{FF2B5EF4-FFF2-40B4-BE49-F238E27FC236}">
                <a16:creationId xmlns:a16="http://schemas.microsoft.com/office/drawing/2014/main" id="{6437A2C3-17A9-8692-DCF8-61F6A39F1022}"/>
              </a:ext>
            </a:extLst>
          </p:cNvPr>
          <p:cNvSpPr txBox="1"/>
          <p:nvPr/>
        </p:nvSpPr>
        <p:spPr>
          <a:xfrm>
            <a:off x="400050" y="1224076"/>
            <a:ext cx="8343900" cy="3754874"/>
          </a:xfrm>
          <a:prstGeom prst="rect">
            <a:avLst/>
          </a:prstGeom>
          <a:noFill/>
        </p:spPr>
        <p:txBody>
          <a:bodyPr wrap="square">
            <a:spAutoFit/>
          </a:bodyPr>
          <a:lstStyle/>
          <a:p>
            <a:pPr algn="l"/>
            <a:r>
              <a:rPr lang="en-US" b="1" i="0" dirty="0">
                <a:solidFill>
                  <a:srgbClr val="0D0D0D"/>
                </a:solidFill>
                <a:effectLst/>
                <a:latin typeface="Söhne"/>
              </a:rPr>
              <a:t>3. Load Balancing</a:t>
            </a:r>
            <a:r>
              <a:rPr lang="en-US" b="0" i="0" dirty="0">
                <a:solidFill>
                  <a:srgbClr val="0D0D0D"/>
                </a:solidFill>
                <a:effectLst/>
                <a:latin typeface="Söhne"/>
              </a:rPr>
              <a:t>:</a:t>
            </a:r>
          </a:p>
          <a:p>
            <a:pPr marL="742950" lvl="1" indent="-285750" algn="l">
              <a:buFont typeface="+mj-lt"/>
              <a:buAutoNum type="arabicPeriod"/>
            </a:pPr>
            <a:r>
              <a:rPr lang="en-US" b="0" i="0" dirty="0">
                <a:solidFill>
                  <a:srgbClr val="0D0D0D"/>
                </a:solidFill>
                <a:effectLst/>
                <a:latin typeface="Söhne"/>
              </a:rPr>
              <a:t>Load balancing aims to evenly distribute the workload across available GPU resources to maximize throughput and minimize idle time.</a:t>
            </a:r>
          </a:p>
          <a:p>
            <a:pPr marL="742950" lvl="1" indent="-285750" algn="l">
              <a:buFont typeface="+mj-lt"/>
              <a:buAutoNum type="arabicPeriod"/>
            </a:pPr>
            <a:r>
              <a:rPr lang="en-US" b="0" i="0" dirty="0">
                <a:solidFill>
                  <a:srgbClr val="0D0D0D"/>
                </a:solidFill>
                <a:effectLst/>
                <a:latin typeface="Söhne"/>
              </a:rPr>
              <a:t>Load balancing algorithms monitor the progress of individual threads or thread blocks and dynamically adjust resource allocation to ensure that all resources are utilized efficiently.</a:t>
            </a:r>
          </a:p>
          <a:p>
            <a:pPr marL="742950" lvl="1" indent="-285750" algn="l">
              <a:buFont typeface="+mj-lt"/>
              <a:buAutoNum type="arabicPeriod"/>
            </a:pPr>
            <a:r>
              <a:rPr lang="en-US" b="0" i="0" dirty="0">
                <a:solidFill>
                  <a:srgbClr val="0D0D0D"/>
                </a:solidFill>
                <a:effectLst/>
                <a:latin typeface="Söhne"/>
              </a:rPr>
              <a:t>Load balancing techniques include task migration, where work is moved between threads or thread blocks to balance the workload, and dynamic thread block resizing, where the size of thread blocks is adjusted dynamically based on workload characteristics.</a:t>
            </a:r>
          </a:p>
          <a:p>
            <a:pPr algn="l"/>
            <a:r>
              <a:rPr lang="en-US" b="1" i="0" dirty="0">
                <a:solidFill>
                  <a:srgbClr val="0D0D0D"/>
                </a:solidFill>
                <a:effectLst/>
                <a:latin typeface="Söhne"/>
              </a:rPr>
              <a:t>4. Priority-Based Scheduling</a:t>
            </a:r>
            <a:r>
              <a:rPr lang="en-US" b="0" i="0" dirty="0">
                <a:solidFill>
                  <a:srgbClr val="0D0D0D"/>
                </a:solidFill>
                <a:effectLst/>
                <a:latin typeface="Söhne"/>
              </a:rPr>
              <a:t>:</a:t>
            </a:r>
          </a:p>
          <a:p>
            <a:pPr marL="742950" lvl="1" indent="-285750" algn="l">
              <a:buFont typeface="+mj-lt"/>
              <a:buAutoNum type="arabicPeriod"/>
            </a:pPr>
            <a:r>
              <a:rPr lang="en-US" b="0" i="0" dirty="0">
                <a:solidFill>
                  <a:srgbClr val="0D0D0D"/>
                </a:solidFill>
                <a:effectLst/>
                <a:latin typeface="Söhne"/>
              </a:rPr>
              <a:t>Priority-based scheduling assigns priorities to different tasks or threads based on their importance or urgency.</a:t>
            </a:r>
          </a:p>
          <a:p>
            <a:pPr marL="742950" lvl="1" indent="-285750" algn="l">
              <a:buFont typeface="+mj-lt"/>
              <a:buAutoNum type="arabicPeriod"/>
            </a:pPr>
            <a:r>
              <a:rPr lang="en-US" b="0" i="0" dirty="0">
                <a:solidFill>
                  <a:srgbClr val="0D0D0D"/>
                </a:solidFill>
                <a:effectLst/>
                <a:latin typeface="Söhne"/>
              </a:rPr>
              <a:t>Higher priority tasks are scheduled to execute first, ensuring that critical tasks are completed in a timely manner.</a:t>
            </a:r>
          </a:p>
          <a:p>
            <a:pPr marL="742950" lvl="1" indent="-285750" algn="l">
              <a:buFont typeface="+mj-lt"/>
              <a:buAutoNum type="arabicPeriod"/>
            </a:pPr>
            <a:r>
              <a:rPr lang="en-US" b="0" i="0" dirty="0">
                <a:solidFill>
                  <a:srgbClr val="0D0D0D"/>
                </a:solidFill>
                <a:effectLst/>
                <a:latin typeface="Söhne"/>
              </a:rPr>
              <a:t>Priority-based scheduling can be useful for real-time or latency-sensitive applications where certain tasks must be prioritized over others.</a:t>
            </a:r>
          </a:p>
          <a:p>
            <a:br>
              <a:rPr lang="en-US" dirty="0"/>
            </a:br>
            <a:endParaRPr lang="en-IN" dirty="0"/>
          </a:p>
        </p:txBody>
      </p:sp>
    </p:spTree>
    <p:extLst>
      <p:ext uri="{BB962C8B-B14F-4D97-AF65-F5344CB8AC3E}">
        <p14:creationId xmlns:p14="http://schemas.microsoft.com/office/powerpoint/2010/main" val="6908081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1862667" y="164550"/>
            <a:ext cx="5012266" cy="80436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endParaRPr sz="2400" b="1">
              <a:latin typeface="Times New Roman"/>
              <a:ea typeface="Times New Roman"/>
              <a:cs typeface="Times New Roman"/>
              <a:sym typeface="Times New Roman"/>
            </a:endParaRPr>
          </a:p>
        </p:txBody>
      </p:sp>
      <p:sp>
        <p:nvSpPr>
          <p:cNvPr id="66" name="Google Shape;66;p15"/>
          <p:cNvSpPr txBox="1">
            <a:spLocks noGrp="1"/>
          </p:cNvSpPr>
          <p:nvPr>
            <p:ph type="body" idx="1"/>
          </p:nvPr>
        </p:nvSpPr>
        <p:spPr>
          <a:xfrm>
            <a:off x="146756" y="968910"/>
            <a:ext cx="8884356" cy="4010040"/>
          </a:xfrm>
          <a:prstGeom prst="rect">
            <a:avLst/>
          </a:prstGeom>
          <a:noFill/>
          <a:ln>
            <a:noFill/>
          </a:ln>
        </p:spPr>
        <p:txBody>
          <a:bodyPr spcFirstLastPara="1" wrap="square" lIns="91425" tIns="91425" rIns="91425" bIns="91425" anchor="t" anchorCtr="0">
            <a:noAutofit/>
          </a:bodyPr>
          <a:lstStyle/>
          <a:p>
            <a:pPr marL="285750" lvl="0" indent="-171450" algn="l" rtl="0">
              <a:lnSpc>
                <a:spcPct val="115000"/>
              </a:lnSpc>
              <a:spcBef>
                <a:spcPts val="0"/>
              </a:spcBef>
              <a:spcAft>
                <a:spcPts val="0"/>
              </a:spcAft>
              <a:buSzPts val="1800"/>
              <a:buNone/>
            </a:pPr>
            <a:endParaRPr b="1" dirty="0">
              <a:latin typeface="Times New Roman"/>
              <a:ea typeface="Times New Roman"/>
              <a:cs typeface="Times New Roman"/>
              <a:sym typeface="Times New Roman"/>
            </a:endParaRPr>
          </a:p>
          <a:p>
            <a:pPr marL="285750" lvl="0" indent="-171450" algn="l" rtl="0">
              <a:lnSpc>
                <a:spcPct val="115000"/>
              </a:lnSpc>
              <a:spcBef>
                <a:spcPts val="1200"/>
              </a:spcBef>
              <a:spcAft>
                <a:spcPts val="1200"/>
              </a:spcAft>
              <a:buSzPts val="1800"/>
              <a:buNone/>
            </a:pPr>
            <a:endParaRPr dirty="0">
              <a:latin typeface="Times New Roman"/>
              <a:ea typeface="Times New Roman"/>
              <a:cs typeface="Times New Roman"/>
              <a:sym typeface="Times New Roman"/>
            </a:endParaRPr>
          </a:p>
        </p:txBody>
      </p:sp>
      <p:sp>
        <p:nvSpPr>
          <p:cNvPr id="3" name="TextBox 2">
            <a:extLst>
              <a:ext uri="{FF2B5EF4-FFF2-40B4-BE49-F238E27FC236}">
                <a16:creationId xmlns:a16="http://schemas.microsoft.com/office/drawing/2014/main" id="{60C5C2D7-BE8F-AB73-A16A-E6A3646CE660}"/>
              </a:ext>
            </a:extLst>
          </p:cNvPr>
          <p:cNvSpPr txBox="1"/>
          <p:nvPr/>
        </p:nvSpPr>
        <p:spPr>
          <a:xfrm>
            <a:off x="388620" y="1096493"/>
            <a:ext cx="8526780" cy="3754874"/>
          </a:xfrm>
          <a:prstGeom prst="rect">
            <a:avLst/>
          </a:prstGeom>
          <a:noFill/>
        </p:spPr>
        <p:txBody>
          <a:bodyPr wrap="square">
            <a:spAutoFit/>
          </a:bodyPr>
          <a:lstStyle/>
          <a:p>
            <a:pPr algn="l"/>
            <a:r>
              <a:rPr lang="en-US" b="1" i="0" dirty="0">
                <a:solidFill>
                  <a:srgbClr val="0D0D0D"/>
                </a:solidFill>
                <a:effectLst/>
                <a:latin typeface="Söhne"/>
              </a:rPr>
              <a:t>5.Asynchronous Execution</a:t>
            </a:r>
            <a:r>
              <a:rPr lang="en-US" b="0" i="0" dirty="0">
                <a:solidFill>
                  <a:srgbClr val="0D0D0D"/>
                </a:solidFill>
                <a:effectLst/>
                <a:latin typeface="Söhne"/>
              </a:rPr>
              <a:t>:</a:t>
            </a:r>
          </a:p>
          <a:p>
            <a:pPr marL="742950" lvl="1" indent="-285750" algn="l">
              <a:buFont typeface="+mj-lt"/>
              <a:buAutoNum type="arabicPeriod"/>
            </a:pPr>
            <a:r>
              <a:rPr lang="en-US" b="0" i="0" dirty="0">
                <a:solidFill>
                  <a:srgbClr val="0D0D0D"/>
                </a:solidFill>
                <a:effectLst/>
                <a:latin typeface="Söhne"/>
              </a:rPr>
              <a:t>Asynchronous execution allows CUDA kernels to overlap with other GPU operations or CPU computations, maximizing throughput and reducing latency.</a:t>
            </a:r>
          </a:p>
          <a:p>
            <a:pPr marL="742950" lvl="1" indent="-285750" algn="l">
              <a:buFont typeface="+mj-lt"/>
              <a:buAutoNum type="arabicPeriod"/>
            </a:pPr>
            <a:r>
              <a:rPr lang="en-US" b="0" i="0" dirty="0">
                <a:solidFill>
                  <a:srgbClr val="0D0D0D"/>
                </a:solidFill>
                <a:effectLst/>
                <a:latin typeface="Söhne"/>
              </a:rPr>
              <a:t>Asynchronous execution techniques include CUDA streams, which enable concurrent execution of multiple kernels, and overlap of kernel execution with memory transfers or other GPU tasks.</a:t>
            </a:r>
          </a:p>
          <a:p>
            <a:pPr algn="l"/>
            <a:r>
              <a:rPr lang="en-US" b="1" i="0" dirty="0">
                <a:solidFill>
                  <a:srgbClr val="0D0D0D"/>
                </a:solidFill>
                <a:effectLst/>
                <a:latin typeface="Söhne"/>
              </a:rPr>
              <a:t>6.Feedback-Controlled Scheduling</a:t>
            </a:r>
            <a:r>
              <a:rPr lang="en-US" b="0" i="0" dirty="0">
                <a:solidFill>
                  <a:srgbClr val="0D0D0D"/>
                </a:solidFill>
                <a:effectLst/>
                <a:latin typeface="Söhne"/>
              </a:rPr>
              <a:t>:</a:t>
            </a:r>
          </a:p>
          <a:p>
            <a:pPr marL="742950" lvl="1" indent="-285750" algn="l">
              <a:buFont typeface="+mj-lt"/>
              <a:buAutoNum type="arabicPeriod"/>
            </a:pPr>
            <a:r>
              <a:rPr lang="en-US" b="0" i="0" dirty="0">
                <a:solidFill>
                  <a:srgbClr val="0D0D0D"/>
                </a:solidFill>
                <a:effectLst/>
                <a:latin typeface="Söhne"/>
              </a:rPr>
              <a:t>Feedback-controlled scheduling techniques use feedback from runtime performance metrics to dynamically adjust scheduling decisions.</a:t>
            </a:r>
          </a:p>
          <a:p>
            <a:pPr marL="742950" lvl="1" indent="-285750" algn="l">
              <a:buFont typeface="+mj-lt"/>
              <a:buAutoNum type="arabicPeriod"/>
            </a:pPr>
            <a:r>
              <a:rPr lang="en-US" b="0" i="0" dirty="0">
                <a:solidFill>
                  <a:srgbClr val="0D0D0D"/>
                </a:solidFill>
                <a:effectLst/>
                <a:latin typeface="Söhne"/>
              </a:rPr>
              <a:t>For example, performance counters can be used to monitor GPU utilization, memory bandwidth, and other metrics, and adjust scheduling parameters accordingly to optimize performance.</a:t>
            </a:r>
          </a:p>
          <a:p>
            <a:pPr algn="l"/>
            <a:r>
              <a:rPr lang="en-US" b="1" dirty="0">
                <a:solidFill>
                  <a:srgbClr val="0D0D0D"/>
                </a:solidFill>
                <a:latin typeface="Söhne"/>
              </a:rPr>
              <a:t>7.</a:t>
            </a:r>
            <a:r>
              <a:rPr lang="en-US" b="1" i="0" dirty="0">
                <a:solidFill>
                  <a:srgbClr val="0D0D0D"/>
                </a:solidFill>
                <a:effectLst/>
                <a:latin typeface="Söhne"/>
              </a:rPr>
              <a:t>RAPIDS-Specific Scheduling</a:t>
            </a:r>
            <a:r>
              <a:rPr lang="en-US" b="0" i="0" dirty="0">
                <a:solidFill>
                  <a:srgbClr val="0D0D0D"/>
                </a:solidFill>
                <a:effectLst/>
                <a:latin typeface="Söhne"/>
              </a:rPr>
              <a:t>:</a:t>
            </a:r>
          </a:p>
          <a:p>
            <a:pPr marL="742950" lvl="1" indent="-285750" algn="l">
              <a:buFont typeface="+mj-lt"/>
              <a:buAutoNum type="arabicPeriod"/>
            </a:pPr>
            <a:r>
              <a:rPr lang="en-US" b="0" i="0" dirty="0">
                <a:solidFill>
                  <a:srgbClr val="0D0D0D"/>
                </a:solidFill>
                <a:effectLst/>
                <a:latin typeface="Söhne"/>
              </a:rPr>
              <a:t>RAPIDS libraries, such as </a:t>
            </a:r>
            <a:r>
              <a:rPr lang="en-US" b="0" i="0" dirty="0" err="1">
                <a:solidFill>
                  <a:srgbClr val="0D0D0D"/>
                </a:solidFill>
                <a:effectLst/>
                <a:latin typeface="Söhne"/>
              </a:rPr>
              <a:t>cuDF</a:t>
            </a:r>
            <a:r>
              <a:rPr lang="en-US" b="0" i="0" dirty="0">
                <a:solidFill>
                  <a:srgbClr val="0D0D0D"/>
                </a:solidFill>
                <a:effectLst/>
                <a:latin typeface="Söhne"/>
              </a:rPr>
              <a:t> and </a:t>
            </a:r>
            <a:r>
              <a:rPr lang="en-US" b="0" i="0" dirty="0" err="1">
                <a:solidFill>
                  <a:srgbClr val="0D0D0D"/>
                </a:solidFill>
                <a:effectLst/>
                <a:latin typeface="Söhne"/>
              </a:rPr>
              <a:t>cuML</a:t>
            </a:r>
            <a:r>
              <a:rPr lang="en-US" b="0" i="0" dirty="0">
                <a:solidFill>
                  <a:srgbClr val="0D0D0D"/>
                </a:solidFill>
                <a:effectLst/>
                <a:latin typeface="Söhne"/>
              </a:rPr>
              <a:t>, may implement specialized scheduling algorithms tailored to specific data processing or machine learning tasks.</a:t>
            </a:r>
          </a:p>
          <a:p>
            <a:pPr marL="742950" lvl="1" indent="-285750" algn="l">
              <a:buFont typeface="+mj-lt"/>
              <a:buAutoNum type="arabicPeriod"/>
            </a:pPr>
            <a:r>
              <a:rPr lang="en-US" b="0" i="0" dirty="0">
                <a:solidFill>
                  <a:srgbClr val="0D0D0D"/>
                </a:solidFill>
                <a:effectLst/>
                <a:latin typeface="Söhne"/>
              </a:rPr>
              <a:t>For example, </a:t>
            </a:r>
            <a:r>
              <a:rPr lang="en-US" b="0" i="0" dirty="0" err="1">
                <a:solidFill>
                  <a:srgbClr val="0D0D0D"/>
                </a:solidFill>
                <a:effectLst/>
                <a:latin typeface="Söhne"/>
              </a:rPr>
              <a:t>cuDF</a:t>
            </a:r>
            <a:r>
              <a:rPr lang="en-US" b="0" i="0" dirty="0">
                <a:solidFill>
                  <a:srgbClr val="0D0D0D"/>
                </a:solidFill>
                <a:effectLst/>
                <a:latin typeface="Söhne"/>
              </a:rPr>
              <a:t> may use parallelization techniques like task parallelism or data parallelism to distribute computation across multiple GPU cores or devices efficiently.</a:t>
            </a:r>
          </a:p>
          <a:p>
            <a:pPr marL="742950" lvl="1" indent="-285750" algn="l">
              <a:buFont typeface="+mj-lt"/>
              <a:buAutoNum type="arabicPeriod"/>
            </a:pPr>
            <a:r>
              <a:rPr lang="en-US" b="0" i="0" dirty="0">
                <a:solidFill>
                  <a:srgbClr val="0D0D0D"/>
                </a:solidFill>
                <a:effectLst/>
                <a:latin typeface="Söhne"/>
              </a:rPr>
              <a:t>Similarly, </a:t>
            </a:r>
            <a:r>
              <a:rPr lang="en-US" b="0" i="0" dirty="0" err="1">
                <a:solidFill>
                  <a:srgbClr val="0D0D0D"/>
                </a:solidFill>
                <a:effectLst/>
                <a:latin typeface="Söhne"/>
              </a:rPr>
              <a:t>cuML</a:t>
            </a:r>
            <a:r>
              <a:rPr lang="en-US" b="0" i="0" dirty="0">
                <a:solidFill>
                  <a:srgbClr val="0D0D0D"/>
                </a:solidFill>
                <a:effectLst/>
                <a:latin typeface="Söhne"/>
              </a:rPr>
              <a:t> may employ specialized scheduling strategies to optimize model training or inference tasks for large datasets.</a:t>
            </a:r>
          </a:p>
        </p:txBody>
      </p:sp>
    </p:spTree>
    <p:extLst>
      <p:ext uri="{BB962C8B-B14F-4D97-AF65-F5344CB8AC3E}">
        <p14:creationId xmlns:p14="http://schemas.microsoft.com/office/powerpoint/2010/main" val="18988251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47411" y="395081"/>
            <a:ext cx="6867939" cy="4237642"/>
          </a:xfrm>
        </p:spPr>
        <p:txBody>
          <a:bodyPr anchor="ctr">
            <a:noAutofit/>
          </a:bodyPr>
          <a:lstStyle/>
          <a:p>
            <a:pPr marL="0" indent="0" algn="ctr">
              <a:buNone/>
            </a:pPr>
            <a:r>
              <a:rPr lang="en-IN" sz="10350" dirty="0">
                <a:solidFill>
                  <a:schemeClr val="accent1"/>
                </a:solidFill>
                <a:latin typeface="Edwardian Script ITC" panose="030303020407070D0804" pitchFamily="66" charset="0"/>
              </a:rPr>
              <a:t>Thank you</a:t>
            </a:r>
          </a:p>
          <a:p>
            <a:pPr marL="0" indent="0" algn="ctr">
              <a:buNone/>
            </a:pPr>
            <a:endParaRPr lang="en-US" sz="9600" dirty="0">
              <a:solidFill>
                <a:schemeClr val="accent1"/>
              </a:solidFill>
              <a:latin typeface="Edwardian Script ITC" panose="030303020407070D0804" pitchFamily="66" charset="0"/>
            </a:endParaRPr>
          </a:p>
        </p:txBody>
      </p:sp>
      <p:sp>
        <p:nvSpPr>
          <p:cNvPr id="4" name="Rectangle 3"/>
          <p:cNvSpPr/>
          <p:nvPr/>
        </p:nvSpPr>
        <p:spPr>
          <a:xfrm>
            <a:off x="573556" y="-18458"/>
            <a:ext cx="738410" cy="516195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SamsungOne 600C" panose="020B0706030303020204" pitchFamily="34" charset="0"/>
              <a:ea typeface="SamsungOne 600C" panose="020B0706030303020204" pitchFamily="34" charset="0"/>
            </a:endParaRPr>
          </a:p>
        </p:txBody>
      </p:sp>
      <p:sp>
        <p:nvSpPr>
          <p:cNvPr id="5" name="Rectangle 4"/>
          <p:cNvSpPr/>
          <p:nvPr/>
        </p:nvSpPr>
        <p:spPr>
          <a:xfrm>
            <a:off x="0" y="1"/>
            <a:ext cx="462169" cy="5143499"/>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SamsungOne 600C" panose="020B0706030303020204" pitchFamily="34" charset="0"/>
              <a:ea typeface="SamsungOne 600C" panose="020B0706030303020204" pitchFamily="34" charset="0"/>
            </a:endParaRPr>
          </a:p>
        </p:txBody>
      </p:sp>
      <p:sp>
        <p:nvSpPr>
          <p:cNvPr id="2" name="Rectangle 1">
            <a:extLst>
              <a:ext uri="{FF2B5EF4-FFF2-40B4-BE49-F238E27FC236}">
                <a16:creationId xmlns:a16="http://schemas.microsoft.com/office/drawing/2014/main" id="{D9365D63-9953-6DC8-E75A-FF6007BC5DD3}"/>
              </a:ext>
            </a:extLst>
          </p:cNvPr>
          <p:cNvSpPr>
            <a:spLocks noChangeArrowheads="1"/>
          </p:cNvSpPr>
          <p:nvPr/>
        </p:nvSpPr>
        <p:spPr bwMode="auto">
          <a:xfrm>
            <a:off x="4572000" y="2642651"/>
            <a:ext cx="1661160"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D0D0D"/>
                </a:solidFill>
                <a:effectLst/>
                <a:latin typeface="Söhne Mono"/>
              </a:rPr>
              <a:t>Open to Questions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63857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6"/>
          <p:cNvSpPr txBox="1"/>
          <p:nvPr/>
        </p:nvSpPr>
        <p:spPr>
          <a:xfrm>
            <a:off x="12595" y="0"/>
            <a:ext cx="9146269" cy="5143523"/>
          </a:xfrm>
          <a:prstGeom prst="rect">
            <a:avLst/>
          </a:prstGeom>
          <a:solidFill>
            <a:schemeClr val="lt1">
              <a:alpha val="98039"/>
            </a:schemeClr>
          </a:solidFill>
          <a:ln w="76200" cap="flat" cmpd="sng">
            <a:solidFill>
              <a:srgbClr val="005893"/>
            </a:solidFill>
            <a:prstDash val="solid"/>
            <a:miter lim="800000"/>
            <a:headEnd type="none" w="sm" len="sm"/>
            <a:tailEnd type="none" w="sm" len="sm"/>
          </a:ln>
        </p:spPr>
        <p:txBody>
          <a:bodyPr spcFirstLastPara="1" wrap="square" lIns="41580" tIns="20785" rIns="41580" bIns="20785" anchor="ctr" anchorCtr="0">
            <a:noAutofit/>
          </a:bodyPr>
          <a:lstStyle/>
          <a:p>
            <a:pPr>
              <a:buClr>
                <a:srgbClr val="000000"/>
              </a:buClr>
              <a:buSzPts val="1800"/>
            </a:pPr>
            <a:endParaRPr sz="819">
              <a:solidFill>
                <a:schemeClr val="dk1"/>
              </a:solidFill>
              <a:latin typeface="Calibri"/>
              <a:ea typeface="Calibri"/>
              <a:cs typeface="Calibri"/>
              <a:sym typeface="Calibri"/>
            </a:endParaRPr>
          </a:p>
        </p:txBody>
      </p:sp>
      <p:sp>
        <p:nvSpPr>
          <p:cNvPr id="49" name="Google Shape;49;p6"/>
          <p:cNvSpPr txBox="1"/>
          <p:nvPr/>
        </p:nvSpPr>
        <p:spPr>
          <a:xfrm>
            <a:off x="457344" y="137180"/>
            <a:ext cx="322681" cy="32268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a:buClr>
                <a:srgbClr val="000000"/>
              </a:buClr>
              <a:buSzPts val="1800"/>
            </a:pPr>
            <a:endParaRPr sz="819">
              <a:solidFill>
                <a:schemeClr val="dk1"/>
              </a:solidFill>
              <a:latin typeface="Calibri"/>
              <a:ea typeface="Calibri"/>
              <a:cs typeface="Calibri"/>
              <a:sym typeface="Calibri"/>
            </a:endParaRPr>
          </a:p>
        </p:txBody>
      </p:sp>
      <p:sp>
        <p:nvSpPr>
          <p:cNvPr id="50" name="Google Shape;50;p6"/>
          <p:cNvSpPr/>
          <p:nvPr/>
        </p:nvSpPr>
        <p:spPr>
          <a:xfrm>
            <a:off x="1359118" y="328509"/>
            <a:ext cx="26024" cy="25960"/>
          </a:xfrm>
          <a:custGeom>
            <a:avLst/>
            <a:gdLst/>
            <a:ahLst/>
            <a:cxnLst/>
            <a:rect l="l" t="t" r="r" b="b"/>
            <a:pathLst>
              <a:path w="56514" h="56515" extrusionOk="0">
                <a:moveTo>
                  <a:pt x="28145" y="0"/>
                </a:moveTo>
                <a:lnTo>
                  <a:pt x="17205" y="2207"/>
                </a:lnTo>
                <a:lnTo>
                  <a:pt x="8257" y="8227"/>
                </a:lnTo>
                <a:lnTo>
                  <a:pt x="2217" y="17157"/>
                </a:lnTo>
                <a:lnTo>
                  <a:pt x="0" y="28093"/>
                </a:lnTo>
                <a:lnTo>
                  <a:pt x="2217" y="39037"/>
                </a:lnTo>
                <a:lnTo>
                  <a:pt x="8257" y="47985"/>
                </a:lnTo>
                <a:lnTo>
                  <a:pt x="17205" y="54023"/>
                </a:lnTo>
                <a:lnTo>
                  <a:pt x="28145" y="56239"/>
                </a:lnTo>
                <a:lnTo>
                  <a:pt x="39070" y="54023"/>
                </a:lnTo>
                <a:lnTo>
                  <a:pt x="41803" y="52176"/>
                </a:lnTo>
                <a:lnTo>
                  <a:pt x="28145" y="52176"/>
                </a:lnTo>
                <a:lnTo>
                  <a:pt x="18768" y="50280"/>
                </a:lnTo>
                <a:lnTo>
                  <a:pt x="11113" y="45113"/>
                </a:lnTo>
                <a:lnTo>
                  <a:pt x="5954" y="37457"/>
                </a:lnTo>
                <a:lnTo>
                  <a:pt x="4062" y="28093"/>
                </a:lnTo>
                <a:lnTo>
                  <a:pt x="5954" y="18722"/>
                </a:lnTo>
                <a:lnTo>
                  <a:pt x="11113" y="11052"/>
                </a:lnTo>
                <a:lnTo>
                  <a:pt x="18768" y="5870"/>
                </a:lnTo>
                <a:lnTo>
                  <a:pt x="28145" y="3968"/>
                </a:lnTo>
                <a:lnTo>
                  <a:pt x="41684" y="3968"/>
                </a:lnTo>
                <a:lnTo>
                  <a:pt x="39070" y="2207"/>
                </a:lnTo>
                <a:lnTo>
                  <a:pt x="28145" y="0"/>
                </a:lnTo>
                <a:close/>
              </a:path>
              <a:path w="56514" h="56515" extrusionOk="0">
                <a:moveTo>
                  <a:pt x="41684" y="3968"/>
                </a:moveTo>
                <a:lnTo>
                  <a:pt x="28145" y="3968"/>
                </a:lnTo>
                <a:lnTo>
                  <a:pt x="37529" y="5870"/>
                </a:lnTo>
                <a:lnTo>
                  <a:pt x="45187" y="11052"/>
                </a:lnTo>
                <a:lnTo>
                  <a:pt x="50347" y="18722"/>
                </a:lnTo>
                <a:lnTo>
                  <a:pt x="52239" y="28093"/>
                </a:lnTo>
                <a:lnTo>
                  <a:pt x="50347" y="37457"/>
                </a:lnTo>
                <a:lnTo>
                  <a:pt x="45187" y="45113"/>
                </a:lnTo>
                <a:lnTo>
                  <a:pt x="37529"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a:buClr>
                <a:srgbClr val="000000"/>
              </a:buClr>
              <a:buSzPts val="1800"/>
            </a:pPr>
            <a:endParaRPr sz="819">
              <a:solidFill>
                <a:schemeClr val="dk1"/>
              </a:solidFill>
              <a:latin typeface="Calibri"/>
              <a:ea typeface="Calibri"/>
              <a:cs typeface="Calibri"/>
              <a:sym typeface="Calibri"/>
            </a:endParaRPr>
          </a:p>
        </p:txBody>
      </p:sp>
      <p:sp>
        <p:nvSpPr>
          <p:cNvPr id="51" name="Google Shape;51;p6"/>
          <p:cNvSpPr/>
          <p:nvPr/>
        </p:nvSpPr>
        <p:spPr>
          <a:xfrm>
            <a:off x="1366338" y="334284"/>
            <a:ext cx="11552" cy="1444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46" y="5329"/>
                </a:lnTo>
                <a:lnTo>
                  <a:pt x="21894" y="3863"/>
                </a:lnTo>
                <a:lnTo>
                  <a:pt x="18564" y="848"/>
                </a:lnTo>
                <a:lnTo>
                  <a:pt x="11999" y="0"/>
                </a:lnTo>
                <a:close/>
              </a:path>
              <a:path w="25400" h="31750" extrusionOk="0">
                <a:moveTo>
                  <a:pt x="16472" y="18292"/>
                </a:moveTo>
                <a:lnTo>
                  <a:pt x="6827" y="18292"/>
                </a:lnTo>
                <a:lnTo>
                  <a:pt x="9737" y="18680"/>
                </a:lnTo>
                <a:lnTo>
                  <a:pt x="11465" y="19999"/>
                </a:lnTo>
                <a:lnTo>
                  <a:pt x="14481" y="24596"/>
                </a:lnTo>
                <a:lnTo>
                  <a:pt x="18564" y="31423"/>
                </a:lnTo>
                <a:lnTo>
                  <a:pt x="25402" y="31423"/>
                </a:lnTo>
                <a:lnTo>
                  <a:pt x="21967" y="25318"/>
                </a:lnTo>
                <a:lnTo>
                  <a:pt x="18721" y="20229"/>
                </a:lnTo>
                <a:lnTo>
                  <a:pt x="16472" y="18292"/>
                </a:lnTo>
                <a:close/>
              </a:path>
              <a:path w="25400" h="31750" extrusionOk="0">
                <a:moveTo>
                  <a:pt x="22246" y="5329"/>
                </a:moveTo>
                <a:lnTo>
                  <a:pt x="10156" y="5329"/>
                </a:lnTo>
                <a:lnTo>
                  <a:pt x="14324" y="5444"/>
                </a:lnTo>
                <a:lnTo>
                  <a:pt x="16439" y="6638"/>
                </a:lnTo>
                <a:lnTo>
                  <a:pt x="17224" y="9224"/>
                </a:lnTo>
                <a:lnTo>
                  <a:pt x="16638" y="11580"/>
                </a:lnTo>
                <a:lnTo>
                  <a:pt x="15057" y="12889"/>
                </a:lnTo>
                <a:lnTo>
                  <a:pt x="9915" y="13277"/>
                </a:lnTo>
                <a:lnTo>
                  <a:pt x="21701" y="13277"/>
                </a:lnTo>
                <a:lnTo>
                  <a:pt x="23088" y="8837"/>
                </a:lnTo>
                <a:lnTo>
                  <a:pt x="22246" y="5329"/>
                </a:lnTo>
                <a:close/>
              </a:path>
            </a:pathLst>
          </a:custGeom>
          <a:solidFill>
            <a:srgbClr val="231F20"/>
          </a:solidFill>
          <a:ln>
            <a:noFill/>
          </a:ln>
        </p:spPr>
        <p:txBody>
          <a:bodyPr spcFirstLastPara="1" wrap="square" lIns="0" tIns="0" rIns="0" bIns="0" anchor="t" anchorCtr="0">
            <a:noAutofit/>
          </a:bodyPr>
          <a:lstStyle/>
          <a:p>
            <a:pPr>
              <a:buClr>
                <a:srgbClr val="000000"/>
              </a:buClr>
              <a:buSzPts val="1800"/>
            </a:pPr>
            <a:endParaRPr sz="819">
              <a:solidFill>
                <a:schemeClr val="dk1"/>
              </a:solidFill>
              <a:latin typeface="Calibri"/>
              <a:ea typeface="Calibri"/>
              <a:cs typeface="Calibri"/>
              <a:sym typeface="Calibri"/>
            </a:endParaRPr>
          </a:p>
        </p:txBody>
      </p:sp>
      <p:sp>
        <p:nvSpPr>
          <p:cNvPr id="52" name="Google Shape;52;p6"/>
          <p:cNvSpPr txBox="1"/>
          <p:nvPr/>
        </p:nvSpPr>
        <p:spPr>
          <a:xfrm>
            <a:off x="829173" y="205048"/>
            <a:ext cx="623804" cy="245366"/>
          </a:xfrm>
          <a:prstGeom prst="rect">
            <a:avLst/>
          </a:prstGeom>
          <a:noFill/>
          <a:ln>
            <a:noFill/>
          </a:ln>
        </p:spPr>
        <p:txBody>
          <a:bodyPr spcFirstLastPara="1" wrap="square" lIns="0" tIns="7789" rIns="0" bIns="0" anchor="t" anchorCtr="0">
            <a:spAutoFit/>
          </a:bodyPr>
          <a:lstStyle/>
          <a:p>
            <a:pPr marL="5776">
              <a:lnSpc>
                <a:spcPct val="106250"/>
              </a:lnSpc>
              <a:buClr>
                <a:srgbClr val="231F20"/>
              </a:buClr>
              <a:buSzPts val="1600"/>
            </a:pPr>
            <a:r>
              <a:rPr lang="en-US" sz="728" b="1">
                <a:solidFill>
                  <a:srgbClr val="231F20"/>
                </a:solidFill>
                <a:latin typeface="Helvetica Neue"/>
                <a:ea typeface="Helvetica Neue"/>
                <a:cs typeface="Helvetica Neue"/>
                <a:sym typeface="Helvetica Neue"/>
              </a:rPr>
              <a:t>RV College of </a:t>
            </a:r>
            <a:endParaRPr sz="637"/>
          </a:p>
          <a:p>
            <a:pPr marL="5776">
              <a:lnSpc>
                <a:spcPct val="106250"/>
              </a:lnSpc>
              <a:spcBef>
                <a:spcPts val="46"/>
              </a:spcBef>
              <a:buClr>
                <a:srgbClr val="231F20"/>
              </a:buClr>
              <a:buSzPts val="1600"/>
            </a:pPr>
            <a:r>
              <a:rPr lang="en-US" sz="728" b="1">
                <a:solidFill>
                  <a:srgbClr val="231F20"/>
                </a:solidFill>
                <a:latin typeface="Helvetica Neue"/>
                <a:ea typeface="Helvetica Neue"/>
                <a:cs typeface="Helvetica Neue"/>
                <a:sym typeface="Helvetica Neue"/>
              </a:rPr>
              <a:t>Engineering</a:t>
            </a:r>
            <a:endParaRPr sz="637"/>
          </a:p>
        </p:txBody>
      </p:sp>
      <p:sp>
        <p:nvSpPr>
          <p:cNvPr id="53" name="Google Shape;53;p6"/>
          <p:cNvSpPr txBox="1"/>
          <p:nvPr/>
        </p:nvSpPr>
        <p:spPr>
          <a:xfrm>
            <a:off x="3393703" y="152341"/>
            <a:ext cx="2599186" cy="383457"/>
          </a:xfrm>
          <a:prstGeom prst="rect">
            <a:avLst/>
          </a:prstGeom>
          <a:noFill/>
          <a:ln>
            <a:noFill/>
          </a:ln>
        </p:spPr>
        <p:txBody>
          <a:bodyPr spcFirstLastPara="1" wrap="square" lIns="0" tIns="5480" rIns="0" bIns="0" anchor="t" anchorCtr="0">
            <a:spAutoFit/>
          </a:bodyPr>
          <a:lstStyle/>
          <a:p>
            <a:pPr marL="5776">
              <a:buClr>
                <a:schemeClr val="dk2"/>
              </a:buClr>
              <a:buSzPts val="5400"/>
            </a:pPr>
            <a:r>
              <a:rPr lang="en-US" sz="2456">
                <a:solidFill>
                  <a:schemeClr val="dk2"/>
                </a:solidFill>
                <a:latin typeface="Calibri"/>
                <a:ea typeface="Calibri"/>
                <a:cs typeface="Calibri"/>
                <a:sym typeface="Calibri"/>
              </a:rPr>
              <a:t>Literature Survey</a:t>
            </a:r>
            <a:endParaRPr sz="637"/>
          </a:p>
        </p:txBody>
      </p:sp>
      <p:sp>
        <p:nvSpPr>
          <p:cNvPr id="54" name="Google Shape;54;p6"/>
          <p:cNvSpPr/>
          <p:nvPr/>
        </p:nvSpPr>
        <p:spPr>
          <a:xfrm>
            <a:off x="458789" y="542219"/>
            <a:ext cx="8426272"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a:buClr>
                <a:srgbClr val="000000"/>
              </a:buClr>
              <a:buSzPts val="1800"/>
            </a:pPr>
            <a:endParaRPr sz="819">
              <a:solidFill>
                <a:schemeClr val="dk1"/>
              </a:solidFill>
              <a:latin typeface="Calibri"/>
              <a:ea typeface="Calibri"/>
              <a:cs typeface="Calibri"/>
              <a:sym typeface="Calibri"/>
            </a:endParaRPr>
          </a:p>
        </p:txBody>
      </p:sp>
      <p:sp>
        <p:nvSpPr>
          <p:cNvPr id="55" name="Google Shape;55;p6"/>
          <p:cNvSpPr txBox="1">
            <a:spLocks noGrp="1"/>
          </p:cNvSpPr>
          <p:nvPr>
            <p:ph type="title"/>
          </p:nvPr>
        </p:nvSpPr>
        <p:spPr>
          <a:xfrm>
            <a:off x="7205842" y="185553"/>
            <a:ext cx="1673576" cy="209929"/>
          </a:xfrm>
          <a:prstGeom prst="rect">
            <a:avLst/>
          </a:prstGeom>
          <a:noFill/>
          <a:ln>
            <a:noFill/>
          </a:ln>
        </p:spPr>
        <p:txBody>
          <a:bodyPr spcFirstLastPara="1" vert="horz" wrap="square" lIns="0" tIns="0" rIns="0" bIns="0" rtlCol="0" anchor="t" anchorCtr="0">
            <a:spAutoFit/>
          </a:bodyPr>
          <a:lstStyle/>
          <a:p>
            <a:pPr algn="r">
              <a:buClr>
                <a:srgbClr val="422C75"/>
              </a:buClr>
              <a:buSzPts val="3000"/>
            </a:pPr>
            <a:r>
              <a:rPr lang="en-US" sz="1364" i="1">
                <a:solidFill>
                  <a:srgbClr val="422C75"/>
                </a:solidFill>
                <a:latin typeface="Playfair Display"/>
                <a:ea typeface="Playfair Display"/>
                <a:cs typeface="Playfair Display"/>
                <a:sym typeface="Playfair Display"/>
              </a:rPr>
              <a:t>Go, change the world</a:t>
            </a:r>
            <a:endParaRPr/>
          </a:p>
        </p:txBody>
      </p:sp>
      <p:graphicFrame>
        <p:nvGraphicFramePr>
          <p:cNvPr id="56" name="Google Shape;56;p6"/>
          <p:cNvGraphicFramePr/>
          <p:nvPr/>
        </p:nvGraphicFramePr>
        <p:xfrm>
          <a:off x="323053" y="535739"/>
          <a:ext cx="8698587" cy="6020599"/>
        </p:xfrm>
        <a:graphic>
          <a:graphicData uri="http://schemas.openxmlformats.org/drawingml/2006/table">
            <a:tbl>
              <a:tblPr>
                <a:noFill/>
              </a:tblPr>
              <a:tblGrid>
                <a:gridCol w="353051">
                  <a:extLst>
                    <a:ext uri="{9D8B030D-6E8A-4147-A177-3AD203B41FA5}">
                      <a16:colId xmlns:a16="http://schemas.microsoft.com/office/drawing/2014/main" val="20000"/>
                    </a:ext>
                  </a:extLst>
                </a:gridCol>
                <a:gridCol w="1553008">
                  <a:extLst>
                    <a:ext uri="{9D8B030D-6E8A-4147-A177-3AD203B41FA5}">
                      <a16:colId xmlns:a16="http://schemas.microsoft.com/office/drawing/2014/main" val="20001"/>
                    </a:ext>
                  </a:extLst>
                </a:gridCol>
                <a:gridCol w="2046854">
                  <a:extLst>
                    <a:ext uri="{9D8B030D-6E8A-4147-A177-3AD203B41FA5}">
                      <a16:colId xmlns:a16="http://schemas.microsoft.com/office/drawing/2014/main" val="20002"/>
                    </a:ext>
                  </a:extLst>
                </a:gridCol>
                <a:gridCol w="2999888">
                  <a:extLst>
                    <a:ext uri="{9D8B030D-6E8A-4147-A177-3AD203B41FA5}">
                      <a16:colId xmlns:a16="http://schemas.microsoft.com/office/drawing/2014/main" val="20003"/>
                    </a:ext>
                  </a:extLst>
                </a:gridCol>
                <a:gridCol w="1745786">
                  <a:extLst>
                    <a:ext uri="{9D8B030D-6E8A-4147-A177-3AD203B41FA5}">
                      <a16:colId xmlns:a16="http://schemas.microsoft.com/office/drawing/2014/main" val="20004"/>
                    </a:ext>
                  </a:extLst>
                </a:gridCol>
              </a:tblGrid>
              <a:tr h="451015">
                <a:tc>
                  <a:txBody>
                    <a:bodyPr/>
                    <a:lstStyle/>
                    <a:p>
                      <a:pPr marL="0" marR="0" lvl="0" indent="0" algn="l" rtl="0">
                        <a:lnSpc>
                          <a:spcPct val="100000"/>
                        </a:lnSpc>
                        <a:spcBef>
                          <a:spcPts val="0"/>
                        </a:spcBef>
                        <a:spcAft>
                          <a:spcPts val="0"/>
                        </a:spcAft>
                        <a:buClr>
                          <a:schemeClr val="dk1"/>
                        </a:buClr>
                        <a:buSzPts val="2800"/>
                        <a:buFont typeface="Times New Roman"/>
                        <a:buNone/>
                      </a:pPr>
                      <a:r>
                        <a:rPr lang="en-US" sz="1300" b="0" i="0" u="none" strike="noStrike" cap="none">
                          <a:solidFill>
                            <a:schemeClr val="dk1"/>
                          </a:solidFill>
                          <a:latin typeface="Times New Roman"/>
                          <a:ea typeface="Times New Roman"/>
                          <a:cs typeface="Times New Roman"/>
                          <a:sym typeface="Times New Roman"/>
                        </a:rPr>
                        <a:t>SL No</a:t>
                      </a:r>
                      <a:endParaRPr sz="600" u="none" strike="noStrike" cap="none"/>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12700" cap="flat" cmpd="sng">
                      <a:solidFill>
                        <a:srgbClr val="3333CC"/>
                      </a:solidFill>
                      <a:prstDash val="solid"/>
                      <a:round/>
                      <a:headEnd type="none" w="sm" len="sm"/>
                      <a:tailEnd type="none" w="sm" len="sm"/>
                    </a:lnT>
                    <a:lnB w="25400" cap="flat" cmpd="sng">
                      <a:solidFill>
                        <a:srgbClr val="3333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800"/>
                        <a:buFont typeface="Times New Roman"/>
                        <a:buNone/>
                      </a:pPr>
                      <a:r>
                        <a:rPr lang="en-US" sz="1300" b="1" i="0" u="none" strike="noStrike" cap="none">
                          <a:solidFill>
                            <a:srgbClr val="000000"/>
                          </a:solidFill>
                          <a:latin typeface="Times New Roman"/>
                          <a:ea typeface="Times New Roman"/>
                          <a:cs typeface="Times New Roman"/>
                          <a:sym typeface="Times New Roman"/>
                        </a:rPr>
                        <a:t>Source</a:t>
                      </a:r>
                      <a:endParaRPr sz="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800"/>
                        <a:buFont typeface="Times New Roman"/>
                        <a:buNone/>
                      </a:pPr>
                      <a:r>
                        <a:rPr lang="en-US" sz="1300" b="1" i="0" u="none" strike="noStrike" cap="none">
                          <a:solidFill>
                            <a:srgbClr val="000000"/>
                          </a:solidFill>
                          <a:latin typeface="Times New Roman"/>
                          <a:ea typeface="Times New Roman"/>
                          <a:cs typeface="Times New Roman"/>
                          <a:sym typeface="Times New Roman"/>
                        </a:rPr>
                        <a:t>(Latest)</a:t>
                      </a:r>
                      <a:endParaRPr sz="600" u="none" strike="noStrike" cap="none"/>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12700" cap="flat" cmpd="sng">
                      <a:solidFill>
                        <a:srgbClr val="3333CC"/>
                      </a:solidFill>
                      <a:prstDash val="solid"/>
                      <a:round/>
                      <a:headEnd type="none" w="sm" len="sm"/>
                      <a:tailEnd type="none" w="sm" len="sm"/>
                    </a:lnT>
                    <a:lnB w="25400" cap="flat" cmpd="sng">
                      <a:solidFill>
                        <a:srgbClr val="3333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800"/>
                        <a:buFont typeface="Times New Roman"/>
                        <a:buNone/>
                      </a:pPr>
                      <a:r>
                        <a:rPr lang="en-US" sz="1300" b="1" i="0" u="none" strike="noStrike" cap="none">
                          <a:solidFill>
                            <a:srgbClr val="000000"/>
                          </a:solidFill>
                          <a:latin typeface="Times New Roman"/>
                          <a:ea typeface="Times New Roman"/>
                          <a:cs typeface="Times New Roman"/>
                          <a:sym typeface="Times New Roman"/>
                        </a:rPr>
                        <a:t>Paper Details</a:t>
                      </a:r>
                      <a:endParaRPr sz="600" u="none" strike="noStrike" cap="none"/>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12700" cap="flat" cmpd="sng">
                      <a:solidFill>
                        <a:srgbClr val="3333CC"/>
                      </a:solidFill>
                      <a:prstDash val="solid"/>
                      <a:round/>
                      <a:headEnd type="none" w="sm" len="sm"/>
                      <a:tailEnd type="none" w="sm" len="sm"/>
                    </a:lnT>
                    <a:lnB w="25400" cap="flat" cmpd="sng">
                      <a:solidFill>
                        <a:srgbClr val="3333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800"/>
                        <a:buFont typeface="Times New Roman"/>
                        <a:buNone/>
                      </a:pPr>
                      <a:r>
                        <a:rPr lang="en-US" sz="1300" b="1" i="0" u="none" strike="noStrike" cap="none">
                          <a:solidFill>
                            <a:srgbClr val="000000"/>
                          </a:solidFill>
                          <a:latin typeface="Times New Roman"/>
                          <a:ea typeface="Times New Roman"/>
                          <a:cs typeface="Times New Roman"/>
                          <a:sym typeface="Times New Roman"/>
                        </a:rPr>
                        <a:t>Key Attributes/Findings</a:t>
                      </a:r>
                      <a:endParaRPr sz="600" u="none" strike="noStrike" cap="none"/>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12700" cap="flat" cmpd="sng">
                      <a:solidFill>
                        <a:srgbClr val="3333CC"/>
                      </a:solidFill>
                      <a:prstDash val="solid"/>
                      <a:round/>
                      <a:headEnd type="none" w="sm" len="sm"/>
                      <a:tailEnd type="none" w="sm" len="sm"/>
                    </a:lnT>
                    <a:lnB w="25400" cap="flat" cmpd="sng">
                      <a:solidFill>
                        <a:srgbClr val="3333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800"/>
                        <a:buFont typeface="Times New Roman"/>
                        <a:buNone/>
                      </a:pPr>
                      <a:r>
                        <a:rPr lang="en-US" sz="1300" b="1" i="0" u="none" strike="noStrike" cap="none">
                          <a:solidFill>
                            <a:srgbClr val="000000"/>
                          </a:solidFill>
                          <a:latin typeface="Times New Roman"/>
                          <a:ea typeface="Times New Roman"/>
                          <a:cs typeface="Times New Roman"/>
                          <a:sym typeface="Times New Roman"/>
                        </a:rPr>
                        <a:t>Challenges/</a:t>
                      </a:r>
                      <a:endParaRPr sz="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800"/>
                        <a:buFont typeface="Times New Roman"/>
                        <a:buNone/>
                      </a:pPr>
                      <a:r>
                        <a:rPr lang="en-US" sz="1300" b="1" i="0" u="none" strike="noStrike" cap="none">
                          <a:solidFill>
                            <a:srgbClr val="000000"/>
                          </a:solidFill>
                          <a:latin typeface="Times New Roman"/>
                          <a:ea typeface="Times New Roman"/>
                          <a:cs typeface="Times New Roman"/>
                          <a:sym typeface="Times New Roman"/>
                        </a:rPr>
                        <a:t>Limitations</a:t>
                      </a:r>
                      <a:endParaRPr sz="600" u="none" strike="noStrike" cap="none"/>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12700" cap="flat" cmpd="sng">
                      <a:solidFill>
                        <a:srgbClr val="3333CC"/>
                      </a:solidFill>
                      <a:prstDash val="solid"/>
                      <a:round/>
                      <a:headEnd type="none" w="sm" len="sm"/>
                      <a:tailEnd type="none" w="sm" len="sm"/>
                    </a:lnT>
                    <a:lnB w="25400" cap="flat" cmpd="sng">
                      <a:solidFill>
                        <a:srgbClr val="3333CC"/>
                      </a:solidFill>
                      <a:prstDash val="solid"/>
                      <a:round/>
                      <a:headEnd type="none" w="sm" len="sm"/>
                      <a:tailEnd type="none" w="sm" len="sm"/>
                    </a:lnB>
                  </a:tcPr>
                </a:tc>
                <a:extLst>
                  <a:ext uri="{0D108BD9-81ED-4DB2-BD59-A6C34878D82A}">
                    <a16:rowId xmlns:a16="http://schemas.microsoft.com/office/drawing/2014/main" val="10000"/>
                  </a:ext>
                </a:extLst>
              </a:tr>
              <a:tr h="2670492">
                <a:tc>
                  <a:txBody>
                    <a:bodyPr/>
                    <a:lstStyle/>
                    <a:p>
                      <a:pPr marL="0" marR="0" lvl="0" indent="0" algn="ctr" rtl="0">
                        <a:lnSpc>
                          <a:spcPct val="100000"/>
                        </a:lnSpc>
                        <a:spcBef>
                          <a:spcPts val="0"/>
                        </a:spcBef>
                        <a:spcAft>
                          <a:spcPts val="0"/>
                        </a:spcAft>
                        <a:buClr>
                          <a:schemeClr val="dk1"/>
                        </a:buClr>
                        <a:buSzPts val="2400"/>
                        <a:buFont typeface="Times New Roman"/>
                        <a:buNone/>
                      </a:pPr>
                      <a:r>
                        <a:rPr lang="en-US" sz="1100" b="0" i="0" u="none" strike="noStrike" cap="none" dirty="0">
                          <a:solidFill>
                            <a:schemeClr val="dk1"/>
                          </a:solidFill>
                          <a:latin typeface="Times New Roman"/>
                          <a:ea typeface="Times New Roman"/>
                          <a:cs typeface="Times New Roman"/>
                          <a:sym typeface="Times New Roman"/>
                        </a:rPr>
                        <a:t>5.</a:t>
                      </a:r>
                      <a:endParaRPr sz="600" u="none" strike="noStrike" cap="none" dirty="0"/>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25400" cap="flat" cmpd="sng">
                      <a:solidFill>
                        <a:srgbClr val="3333CC"/>
                      </a:solidFill>
                      <a:prstDash val="solid"/>
                      <a:round/>
                      <a:headEnd type="none" w="sm" len="sm"/>
                      <a:tailEnd type="none" w="sm" len="sm"/>
                    </a:lnT>
                    <a:lnB w="12700" cap="flat" cmpd="sng">
                      <a:solidFill>
                        <a:srgbClr val="3333CC"/>
                      </a:solidFill>
                      <a:prstDash val="solid"/>
                      <a:round/>
                      <a:headEnd type="none" w="sm" len="sm"/>
                      <a:tailEnd type="none" w="sm" len="sm"/>
                    </a:lnB>
                    <a:solidFill>
                      <a:srgbClr val="3333CC">
                        <a:alpha val="19607"/>
                      </a:srgbClr>
                    </a:solidFill>
                  </a:tcPr>
                </a:tc>
                <a:tc>
                  <a:txBody>
                    <a:bodyPr/>
                    <a:lstStyle/>
                    <a:p>
                      <a:pPr marL="0" marR="0" lvl="0" indent="0" algn="just" rtl="0">
                        <a:lnSpc>
                          <a:spcPct val="100000"/>
                        </a:lnSpc>
                        <a:spcBef>
                          <a:spcPts val="0"/>
                        </a:spcBef>
                        <a:spcAft>
                          <a:spcPts val="0"/>
                        </a:spcAft>
                        <a:buClr>
                          <a:schemeClr val="dk1"/>
                        </a:buClr>
                        <a:buSzPts val="2400"/>
                        <a:buFont typeface="Times New Roman"/>
                        <a:buNone/>
                      </a:pPr>
                      <a:endParaRPr sz="900"/>
                    </a:p>
                    <a:p>
                      <a:pPr marL="0" marR="0" lvl="0" indent="0" algn="just" rtl="0">
                        <a:lnSpc>
                          <a:spcPct val="100000"/>
                        </a:lnSpc>
                        <a:spcBef>
                          <a:spcPts val="0"/>
                        </a:spcBef>
                        <a:spcAft>
                          <a:spcPts val="0"/>
                        </a:spcAft>
                        <a:buClr>
                          <a:schemeClr val="dk1"/>
                        </a:buClr>
                        <a:buSzPts val="2400"/>
                        <a:buFont typeface="Times New Roman"/>
                        <a:buNone/>
                      </a:pPr>
                      <a:r>
                        <a:rPr lang="en-US" sz="900"/>
                        <a:t>Dept. of Computer Science, Courant Institute, New York University</a:t>
                      </a:r>
                      <a:endParaRPr sz="900" u="none" strike="noStrike" cap="none"/>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25400" cap="flat" cmpd="sng">
                      <a:solidFill>
                        <a:srgbClr val="3333CC"/>
                      </a:solidFill>
                      <a:prstDash val="solid"/>
                      <a:round/>
                      <a:headEnd type="none" w="sm" len="sm"/>
                      <a:tailEnd type="none" w="sm" len="sm"/>
                    </a:lnT>
                    <a:lnB w="12700" cap="flat" cmpd="sng">
                      <a:solidFill>
                        <a:srgbClr val="3333CC"/>
                      </a:solidFill>
                      <a:prstDash val="solid"/>
                      <a:round/>
                      <a:headEnd type="none" w="sm" len="sm"/>
                      <a:tailEnd type="none" w="sm" len="sm"/>
                    </a:lnB>
                    <a:solidFill>
                      <a:srgbClr val="3333CC">
                        <a:alpha val="19607"/>
                      </a:srgbClr>
                    </a:solidFill>
                  </a:tcPr>
                </a:tc>
                <a:tc>
                  <a:txBody>
                    <a:bodyPr/>
                    <a:lstStyle/>
                    <a:p>
                      <a:pPr marL="0" lvl="0" indent="0" algn="just" rtl="0">
                        <a:spcBef>
                          <a:spcPts val="0"/>
                        </a:spcBef>
                        <a:spcAft>
                          <a:spcPts val="0"/>
                        </a:spcAft>
                        <a:buNone/>
                      </a:pPr>
                      <a:endParaRPr sz="1100">
                        <a:solidFill>
                          <a:schemeClr val="dk1"/>
                        </a:solidFill>
                      </a:endParaRPr>
                    </a:p>
                    <a:p>
                      <a:pPr marL="0" lvl="0" indent="0" algn="just" rtl="0">
                        <a:spcBef>
                          <a:spcPts val="0"/>
                        </a:spcBef>
                        <a:spcAft>
                          <a:spcPts val="0"/>
                        </a:spcAft>
                        <a:buNone/>
                      </a:pPr>
                      <a:r>
                        <a:rPr lang="en-US" sz="1100">
                          <a:solidFill>
                            <a:schemeClr val="dk1"/>
                          </a:solidFill>
                        </a:rPr>
                        <a:t>Depth Map Prediction from a Single Image using a Multi-Scale Deep Network</a:t>
                      </a:r>
                      <a:endParaRPr sz="1100">
                        <a:solidFill>
                          <a:schemeClr val="dk1"/>
                        </a:solidFill>
                      </a:endParaRPr>
                    </a:p>
                    <a:p>
                      <a:pPr marL="0" lvl="0" indent="0" algn="just" rtl="0">
                        <a:spcBef>
                          <a:spcPts val="0"/>
                        </a:spcBef>
                        <a:spcAft>
                          <a:spcPts val="0"/>
                        </a:spcAft>
                        <a:buNone/>
                      </a:pPr>
                      <a:endParaRPr sz="800">
                        <a:solidFill>
                          <a:schemeClr val="dk1"/>
                        </a:solidFill>
                      </a:endParaRPr>
                    </a:p>
                    <a:p>
                      <a:pPr marL="0" lvl="0" indent="0" algn="just" rtl="0">
                        <a:spcBef>
                          <a:spcPts val="0"/>
                        </a:spcBef>
                        <a:spcAft>
                          <a:spcPts val="0"/>
                        </a:spcAft>
                        <a:buClr>
                          <a:schemeClr val="dk1"/>
                        </a:buClr>
                        <a:buSzPts val="2400"/>
                        <a:buFont typeface="Times New Roman"/>
                        <a:buNone/>
                      </a:pPr>
                      <a:r>
                        <a:rPr lang="en-US" sz="800">
                          <a:solidFill>
                            <a:schemeClr val="dk1"/>
                          </a:solidFill>
                        </a:rPr>
                        <a:t>.</a:t>
                      </a:r>
                      <a:endParaRPr sz="800">
                        <a:solidFill>
                          <a:schemeClr val="dk1"/>
                        </a:solidFill>
                      </a:endParaRPr>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25400" cap="flat" cmpd="sng">
                      <a:solidFill>
                        <a:srgbClr val="3333CC"/>
                      </a:solidFill>
                      <a:prstDash val="solid"/>
                      <a:round/>
                      <a:headEnd type="none" w="sm" len="sm"/>
                      <a:tailEnd type="none" w="sm" len="sm"/>
                    </a:lnT>
                    <a:lnB w="12700" cap="flat" cmpd="sng">
                      <a:solidFill>
                        <a:srgbClr val="3333CC"/>
                      </a:solidFill>
                      <a:prstDash val="solid"/>
                      <a:round/>
                      <a:headEnd type="none" w="sm" len="sm"/>
                      <a:tailEnd type="none" w="sm" len="sm"/>
                    </a:lnB>
                    <a:solidFill>
                      <a:srgbClr val="3333CC">
                        <a:alpha val="19607"/>
                      </a:srgbClr>
                    </a:solidFill>
                  </a:tcPr>
                </a:tc>
                <a:tc>
                  <a:txBody>
                    <a:bodyPr/>
                    <a:lstStyle/>
                    <a:p>
                      <a:pPr marL="457200" marR="0" lvl="0" indent="-355600" algn="l" rtl="0">
                        <a:lnSpc>
                          <a:spcPct val="100000"/>
                        </a:lnSpc>
                        <a:spcBef>
                          <a:spcPts val="0"/>
                        </a:spcBef>
                        <a:spcAft>
                          <a:spcPts val="0"/>
                        </a:spcAft>
                        <a:buSzPts val="2000"/>
                        <a:buChar char="●"/>
                      </a:pPr>
                      <a:r>
                        <a:rPr lang="en-US" sz="900"/>
                        <a:t>A new method that addresses the task of finding depth relations from a single image by employing two deep network stacks</a:t>
                      </a:r>
                      <a:endParaRPr sz="900"/>
                    </a:p>
                    <a:p>
                      <a:pPr marL="457200" marR="0" lvl="0" indent="-355600" algn="l" rtl="0">
                        <a:lnSpc>
                          <a:spcPct val="100000"/>
                        </a:lnSpc>
                        <a:spcBef>
                          <a:spcPts val="0"/>
                        </a:spcBef>
                        <a:spcAft>
                          <a:spcPts val="0"/>
                        </a:spcAft>
                        <a:buSzPts val="2000"/>
                        <a:buChar char="●"/>
                      </a:pPr>
                      <a:r>
                        <a:rPr lang="en-US" sz="900"/>
                        <a:t>Global coarse-scale network: it predicts the overall depth map structure using a global view of the acne. the network is able to integrate a global understanding of the full scene to predict the depth</a:t>
                      </a:r>
                      <a:endParaRPr sz="900"/>
                    </a:p>
                    <a:p>
                      <a:pPr marL="457200" marR="0" lvl="0" indent="-355600" algn="l" rtl="0">
                        <a:lnSpc>
                          <a:spcPct val="100000"/>
                        </a:lnSpc>
                        <a:spcBef>
                          <a:spcPts val="0"/>
                        </a:spcBef>
                        <a:spcAft>
                          <a:spcPts val="0"/>
                        </a:spcAft>
                        <a:buSzPts val="2000"/>
                        <a:buChar char="●"/>
                      </a:pPr>
                      <a:r>
                        <a:rPr lang="en-US" sz="900"/>
                        <a:t>Local fine-scale network: it edits the coarse prediction it receives to align with local details such as objects and wall edges.</a:t>
                      </a:r>
                      <a:endParaRPr sz="900"/>
                    </a:p>
                    <a:p>
                      <a:pPr marL="457200" marR="0" lvl="0" indent="-355600" algn="l" rtl="0">
                        <a:lnSpc>
                          <a:spcPct val="100000"/>
                        </a:lnSpc>
                        <a:spcBef>
                          <a:spcPts val="0"/>
                        </a:spcBef>
                        <a:spcAft>
                          <a:spcPts val="0"/>
                        </a:spcAft>
                        <a:buSzPts val="2000"/>
                        <a:buChar char="●"/>
                      </a:pPr>
                      <a:r>
                        <a:rPr lang="en-US" sz="900"/>
                        <a:t>Scale-invariant error: to help measure depth relations rather than scale</a:t>
                      </a:r>
                      <a:endParaRPr sz="900"/>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25400" cap="flat" cmpd="sng">
                      <a:solidFill>
                        <a:srgbClr val="3333CC"/>
                      </a:solidFill>
                      <a:prstDash val="solid"/>
                      <a:round/>
                      <a:headEnd type="none" w="sm" len="sm"/>
                      <a:tailEnd type="none" w="sm" len="sm"/>
                    </a:lnT>
                    <a:lnB w="12700" cap="flat" cmpd="sng">
                      <a:solidFill>
                        <a:srgbClr val="3333CC"/>
                      </a:solidFill>
                      <a:prstDash val="solid"/>
                      <a:round/>
                      <a:headEnd type="none" w="sm" len="sm"/>
                      <a:tailEnd type="none" w="sm" len="sm"/>
                    </a:lnB>
                    <a:solidFill>
                      <a:srgbClr val="3333CC">
                        <a:alpha val="19607"/>
                      </a:srgbClr>
                    </a:solidFill>
                  </a:tcPr>
                </a:tc>
                <a:tc>
                  <a:txBody>
                    <a:bodyPr/>
                    <a:lstStyle/>
                    <a:p>
                      <a:pPr marL="457200" marR="0" lvl="0" indent="-330200" algn="l" rtl="0">
                        <a:lnSpc>
                          <a:spcPct val="100000"/>
                        </a:lnSpc>
                        <a:spcBef>
                          <a:spcPts val="0"/>
                        </a:spcBef>
                        <a:spcAft>
                          <a:spcPts val="0"/>
                        </a:spcAft>
                        <a:buSzPts val="1600"/>
                        <a:buChar char="●"/>
                      </a:pPr>
                      <a:r>
                        <a:rPr lang="en-US" sz="800"/>
                        <a:t>During training, most of the target depth maps will have some missing values, particularly near object boundaries, windows and specular surfaces. They are dealt by masking them out and evaluating the loss only on valid points.</a:t>
                      </a:r>
                      <a:endParaRPr sz="800"/>
                    </a:p>
                    <a:p>
                      <a:pPr marL="457200" marR="0" lvl="0" indent="-330200" algn="l" rtl="0">
                        <a:lnSpc>
                          <a:spcPct val="100000"/>
                        </a:lnSpc>
                        <a:spcBef>
                          <a:spcPts val="0"/>
                        </a:spcBef>
                        <a:spcAft>
                          <a:spcPts val="0"/>
                        </a:spcAft>
                        <a:buSzPts val="1600"/>
                        <a:buChar char="●"/>
                      </a:pPr>
                      <a:r>
                        <a:rPr lang="en-US" sz="800"/>
                        <a:t>The predictions from Make3D and this network correspond to slightly different center crops of the input. We compare them on the intersection of their regions, and upsample predictions to the full original input resolution using nearest neighbor. Upsampling negligibly affects performance compared to downsampling the ground truth and evaluating at the output resolution</a:t>
                      </a:r>
                      <a:endParaRPr sz="800"/>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25400" cap="flat" cmpd="sng">
                      <a:solidFill>
                        <a:srgbClr val="3333CC"/>
                      </a:solidFill>
                      <a:prstDash val="solid"/>
                      <a:round/>
                      <a:headEnd type="none" w="sm" len="sm"/>
                      <a:tailEnd type="none" w="sm" len="sm"/>
                    </a:lnT>
                    <a:lnB w="12700" cap="flat" cmpd="sng">
                      <a:solidFill>
                        <a:srgbClr val="3333CC"/>
                      </a:solidFill>
                      <a:prstDash val="solid"/>
                      <a:round/>
                      <a:headEnd type="none" w="sm" len="sm"/>
                      <a:tailEnd type="none" w="sm" len="sm"/>
                    </a:lnB>
                    <a:solidFill>
                      <a:srgbClr val="3333CC">
                        <a:alpha val="19607"/>
                      </a:srgbClr>
                    </a:solidFill>
                  </a:tcPr>
                </a:tc>
                <a:extLst>
                  <a:ext uri="{0D108BD9-81ED-4DB2-BD59-A6C34878D82A}">
                    <a16:rowId xmlns:a16="http://schemas.microsoft.com/office/drawing/2014/main" val="10001"/>
                  </a:ext>
                </a:extLst>
              </a:tr>
              <a:tr h="1870392">
                <a:tc>
                  <a:txBody>
                    <a:bodyPr/>
                    <a:lstStyle/>
                    <a:p>
                      <a:pPr marL="0" marR="0" lvl="0" indent="0" algn="ctr" rtl="0">
                        <a:lnSpc>
                          <a:spcPct val="100000"/>
                        </a:lnSpc>
                        <a:spcBef>
                          <a:spcPts val="0"/>
                        </a:spcBef>
                        <a:spcAft>
                          <a:spcPts val="0"/>
                        </a:spcAft>
                        <a:buClr>
                          <a:schemeClr val="dk1"/>
                        </a:buClr>
                        <a:buSzPts val="2400"/>
                        <a:buFont typeface="Times New Roman"/>
                        <a:buNone/>
                      </a:pPr>
                      <a:r>
                        <a:rPr lang="en-US" sz="1100" b="0" i="0" u="none" strike="noStrike" cap="none" dirty="0">
                          <a:solidFill>
                            <a:schemeClr val="dk1"/>
                          </a:solidFill>
                          <a:latin typeface="Times New Roman"/>
                          <a:ea typeface="Times New Roman"/>
                          <a:cs typeface="Times New Roman"/>
                          <a:sym typeface="Times New Roman"/>
                        </a:rPr>
                        <a:t>6.</a:t>
                      </a:r>
                      <a:endParaRPr sz="600" u="none" strike="noStrike" cap="none" dirty="0"/>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12700" cap="flat" cmpd="sng">
                      <a:solidFill>
                        <a:srgbClr val="3333CC"/>
                      </a:solidFill>
                      <a:prstDash val="solid"/>
                      <a:round/>
                      <a:headEnd type="none" w="sm" len="sm"/>
                      <a:tailEnd type="none" w="sm" len="sm"/>
                    </a:lnT>
                    <a:lnB w="12700" cap="flat" cmpd="sng">
                      <a:solidFill>
                        <a:srgbClr val="3333CC"/>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2400"/>
                        <a:buFont typeface="Times New Roman"/>
                        <a:buNone/>
                      </a:pPr>
                      <a:endParaRPr sz="900"/>
                    </a:p>
                    <a:p>
                      <a:pPr marL="0" marR="0" lvl="0" indent="0" algn="just" rtl="0">
                        <a:lnSpc>
                          <a:spcPct val="100000"/>
                        </a:lnSpc>
                        <a:spcBef>
                          <a:spcPts val="0"/>
                        </a:spcBef>
                        <a:spcAft>
                          <a:spcPts val="0"/>
                        </a:spcAft>
                        <a:buClr>
                          <a:srgbClr val="000000"/>
                        </a:buClr>
                        <a:buSzPts val="2400"/>
                        <a:buFont typeface="Times New Roman"/>
                        <a:buNone/>
                      </a:pPr>
                      <a:r>
                        <a:rPr lang="en-US" sz="900"/>
                        <a:t>2022 IEEE International Instrumentation and Measurement Technology Conference (I2MTC)</a:t>
                      </a:r>
                      <a:endParaRPr sz="900" u="none" strike="noStrike" cap="none"/>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12700" cap="flat" cmpd="sng">
                      <a:solidFill>
                        <a:srgbClr val="3333CC"/>
                      </a:solidFill>
                      <a:prstDash val="solid"/>
                      <a:round/>
                      <a:headEnd type="none" w="sm" len="sm"/>
                      <a:tailEnd type="none" w="sm" len="sm"/>
                    </a:lnT>
                    <a:lnB w="12700" cap="flat" cmpd="sng">
                      <a:solidFill>
                        <a:srgbClr val="3333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3600"/>
                        <a:buFont typeface="Times New Roman"/>
                        <a:buNone/>
                      </a:pPr>
                      <a:endParaRPr sz="1100"/>
                    </a:p>
                    <a:p>
                      <a:pPr marL="0" marR="0" lvl="0" indent="0" algn="l" rtl="0">
                        <a:lnSpc>
                          <a:spcPct val="100000"/>
                        </a:lnSpc>
                        <a:spcBef>
                          <a:spcPts val="0"/>
                        </a:spcBef>
                        <a:spcAft>
                          <a:spcPts val="0"/>
                        </a:spcAft>
                        <a:buClr>
                          <a:srgbClr val="000000"/>
                        </a:buClr>
                        <a:buSzPts val="3600"/>
                        <a:buFont typeface="Times New Roman"/>
                        <a:buNone/>
                      </a:pPr>
                      <a:r>
                        <a:rPr lang="en-US" sz="1100"/>
                        <a:t>Panoptic Segmentation of Animal Fibers </a:t>
                      </a:r>
                      <a:endParaRPr sz="1100"/>
                    </a:p>
                    <a:p>
                      <a:pPr marL="0" marR="0" lvl="0" indent="0" algn="l" rtl="0">
                        <a:lnSpc>
                          <a:spcPct val="100000"/>
                        </a:lnSpc>
                        <a:spcBef>
                          <a:spcPts val="0"/>
                        </a:spcBef>
                        <a:spcAft>
                          <a:spcPts val="0"/>
                        </a:spcAft>
                        <a:buClr>
                          <a:srgbClr val="000000"/>
                        </a:buClr>
                        <a:buSzPts val="3600"/>
                        <a:buFont typeface="Times New Roman"/>
                        <a:buNone/>
                      </a:pPr>
                      <a:endParaRPr sz="800"/>
                    </a:p>
                    <a:p>
                      <a:pPr marL="0" marR="0" lvl="0" indent="0" algn="l" rtl="0">
                        <a:lnSpc>
                          <a:spcPct val="100000"/>
                        </a:lnSpc>
                        <a:spcBef>
                          <a:spcPts val="0"/>
                        </a:spcBef>
                        <a:spcAft>
                          <a:spcPts val="0"/>
                        </a:spcAft>
                        <a:buClr>
                          <a:srgbClr val="000000"/>
                        </a:buClr>
                        <a:buSzPts val="3600"/>
                        <a:buFont typeface="Times New Roman"/>
                        <a:buNone/>
                      </a:pPr>
                      <a:endParaRPr sz="800"/>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12700" cap="flat" cmpd="sng">
                      <a:solidFill>
                        <a:srgbClr val="3333CC"/>
                      </a:solidFill>
                      <a:prstDash val="solid"/>
                      <a:round/>
                      <a:headEnd type="none" w="sm" len="sm"/>
                      <a:tailEnd type="none" w="sm" len="sm"/>
                    </a:lnT>
                    <a:lnB w="12700" cap="flat" cmpd="sng">
                      <a:solidFill>
                        <a:srgbClr val="3333CC"/>
                      </a:solidFill>
                      <a:prstDash val="solid"/>
                      <a:round/>
                      <a:headEnd type="none" w="sm" len="sm"/>
                      <a:tailEnd type="none" w="sm" len="sm"/>
                    </a:lnB>
                  </a:tcPr>
                </a:tc>
                <a:tc>
                  <a:txBody>
                    <a:bodyPr/>
                    <a:lstStyle/>
                    <a:p>
                      <a:pPr marL="457200" marR="0" lvl="0" indent="-342900" algn="l" rtl="0">
                        <a:lnSpc>
                          <a:spcPct val="100000"/>
                        </a:lnSpc>
                        <a:spcBef>
                          <a:spcPts val="0"/>
                        </a:spcBef>
                        <a:spcAft>
                          <a:spcPts val="0"/>
                        </a:spcAft>
                        <a:buSzPts val="1800"/>
                        <a:buChar char="●"/>
                      </a:pPr>
                      <a:r>
                        <a:rPr lang="en-US" sz="800"/>
                        <a:t>The paper proposes a two-step procedure consisting of (I) the non-overlapping, binary segmentation of fiber “scale edges”, followed by (II) the rule-based conversion of the binary “scale edge” mask to the panoptic segmentation of the animal fiber</a:t>
                      </a:r>
                      <a:endParaRPr sz="800"/>
                    </a:p>
                    <a:p>
                      <a:pPr marL="457200" marR="0" lvl="0" indent="-342900" algn="l" rtl="0">
                        <a:lnSpc>
                          <a:spcPct val="100000"/>
                        </a:lnSpc>
                        <a:spcBef>
                          <a:spcPts val="0"/>
                        </a:spcBef>
                        <a:spcAft>
                          <a:spcPts val="0"/>
                        </a:spcAft>
                        <a:buSzPts val="1800"/>
                        <a:buChar char="●"/>
                      </a:pPr>
                      <a:r>
                        <a:rPr lang="en-US" sz="800"/>
                        <a:t>For the first step, they investigate whether semi-supervised learning outperforms supervised learning in the low-data regime.</a:t>
                      </a:r>
                      <a:endParaRPr sz="800"/>
                    </a:p>
                    <a:p>
                      <a:pPr marL="457200" marR="0" lvl="0" indent="-342900" algn="l" rtl="0">
                        <a:lnSpc>
                          <a:spcPct val="100000"/>
                        </a:lnSpc>
                        <a:spcBef>
                          <a:spcPts val="0"/>
                        </a:spcBef>
                        <a:spcAft>
                          <a:spcPts val="0"/>
                        </a:spcAft>
                        <a:buSzPts val="1800"/>
                        <a:buChar char="●"/>
                      </a:pPr>
                      <a:r>
                        <a:rPr lang="en-US" sz="800"/>
                        <a:t>For the second step, they propose a rule based post-processing of generated “scale edge” heatmaps for improved separability of “fiber scale” instances, and show that the post-processing improves performance across all evaluated configurations.</a:t>
                      </a:r>
                      <a:endParaRPr sz="800"/>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12700" cap="flat" cmpd="sng">
                      <a:solidFill>
                        <a:srgbClr val="3333CC"/>
                      </a:solidFill>
                      <a:prstDash val="solid"/>
                      <a:round/>
                      <a:headEnd type="none" w="sm" len="sm"/>
                      <a:tailEnd type="none" w="sm" len="sm"/>
                    </a:lnT>
                    <a:lnB w="12700" cap="flat" cmpd="sng">
                      <a:solidFill>
                        <a:srgbClr val="3333CC"/>
                      </a:solidFill>
                      <a:prstDash val="solid"/>
                      <a:round/>
                      <a:headEnd type="none" w="sm" len="sm"/>
                      <a:tailEnd type="none" w="sm" len="sm"/>
                    </a:lnB>
                  </a:tcPr>
                </a:tc>
                <a:tc>
                  <a:txBody>
                    <a:bodyPr/>
                    <a:lstStyle/>
                    <a:p>
                      <a:pPr marL="457200" marR="0" lvl="0" indent="-330200" algn="l" rtl="0">
                        <a:lnSpc>
                          <a:spcPct val="100000"/>
                        </a:lnSpc>
                        <a:spcBef>
                          <a:spcPts val="0"/>
                        </a:spcBef>
                        <a:spcAft>
                          <a:spcPts val="0"/>
                        </a:spcAft>
                        <a:buSzPts val="1600"/>
                        <a:buChar char="●"/>
                      </a:pPr>
                      <a:r>
                        <a:rPr lang="en-US" sz="800" dirty="0"/>
                        <a:t>Results revealed that semi-supervised learning schemes employing the consistency constraint do not outperform purely supervised baselines tuned properly.</a:t>
                      </a:r>
                      <a:endParaRPr sz="800" dirty="0"/>
                    </a:p>
                    <a:p>
                      <a:pPr marL="457200" marR="0" lvl="0" indent="-330200" algn="l" rtl="0">
                        <a:lnSpc>
                          <a:spcPct val="100000"/>
                        </a:lnSpc>
                        <a:spcBef>
                          <a:spcPts val="0"/>
                        </a:spcBef>
                        <a:spcAft>
                          <a:spcPts val="0"/>
                        </a:spcAft>
                        <a:buSzPts val="1600"/>
                        <a:buChar char="●"/>
                      </a:pPr>
                      <a:r>
                        <a:rPr lang="en-US" sz="800" dirty="0"/>
                        <a:t>It did not quantify the label-noise or segmentation error inherently present in the manual annotations,</a:t>
                      </a:r>
                      <a:endParaRPr sz="800" dirty="0"/>
                    </a:p>
                    <a:p>
                      <a:pPr marL="457200" marR="0" lvl="0" indent="-330200" algn="l" rtl="0">
                        <a:lnSpc>
                          <a:spcPct val="100000"/>
                        </a:lnSpc>
                        <a:spcBef>
                          <a:spcPts val="0"/>
                        </a:spcBef>
                        <a:spcAft>
                          <a:spcPts val="0"/>
                        </a:spcAft>
                        <a:buSzPts val="1600"/>
                        <a:buChar char="●"/>
                      </a:pPr>
                      <a:r>
                        <a:rPr lang="en-US" sz="800" dirty="0"/>
                        <a:t>It did not investigate self-training, where model predictions are used to generate hard/soft pseudo labels for use in iterative training of models</a:t>
                      </a:r>
                      <a:endParaRPr sz="800" dirty="0"/>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12700" cap="flat" cmpd="sng">
                      <a:solidFill>
                        <a:srgbClr val="3333CC"/>
                      </a:solidFill>
                      <a:prstDash val="solid"/>
                      <a:round/>
                      <a:headEnd type="none" w="sm" len="sm"/>
                      <a:tailEnd type="none" w="sm" len="sm"/>
                    </a:lnT>
                    <a:lnB w="12700" cap="flat" cmpd="sng">
                      <a:solidFill>
                        <a:srgbClr val="3333CC"/>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7"/>
          <p:cNvSpPr txBox="1"/>
          <p:nvPr/>
        </p:nvSpPr>
        <p:spPr>
          <a:xfrm>
            <a:off x="457344" y="137180"/>
            <a:ext cx="322681" cy="32268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a:buClr>
                <a:srgbClr val="000000"/>
              </a:buClr>
              <a:buSzPts val="1800"/>
            </a:pPr>
            <a:endParaRPr sz="819">
              <a:solidFill>
                <a:schemeClr val="dk1"/>
              </a:solidFill>
              <a:latin typeface="Calibri"/>
              <a:ea typeface="Calibri"/>
              <a:cs typeface="Calibri"/>
              <a:sym typeface="Calibri"/>
            </a:endParaRPr>
          </a:p>
        </p:txBody>
      </p:sp>
      <p:sp>
        <p:nvSpPr>
          <p:cNvPr id="62" name="Google Shape;62;p7"/>
          <p:cNvSpPr/>
          <p:nvPr/>
        </p:nvSpPr>
        <p:spPr>
          <a:xfrm>
            <a:off x="1359118" y="328509"/>
            <a:ext cx="26024" cy="25960"/>
          </a:xfrm>
          <a:custGeom>
            <a:avLst/>
            <a:gdLst/>
            <a:ahLst/>
            <a:cxnLst/>
            <a:rect l="l" t="t" r="r" b="b"/>
            <a:pathLst>
              <a:path w="56514" h="56515" extrusionOk="0">
                <a:moveTo>
                  <a:pt x="28145" y="0"/>
                </a:moveTo>
                <a:lnTo>
                  <a:pt x="17205" y="2207"/>
                </a:lnTo>
                <a:lnTo>
                  <a:pt x="8257" y="8227"/>
                </a:lnTo>
                <a:lnTo>
                  <a:pt x="2217" y="17157"/>
                </a:lnTo>
                <a:lnTo>
                  <a:pt x="0" y="28093"/>
                </a:lnTo>
                <a:lnTo>
                  <a:pt x="2217" y="39037"/>
                </a:lnTo>
                <a:lnTo>
                  <a:pt x="8257" y="47985"/>
                </a:lnTo>
                <a:lnTo>
                  <a:pt x="17205" y="54023"/>
                </a:lnTo>
                <a:lnTo>
                  <a:pt x="28145" y="56239"/>
                </a:lnTo>
                <a:lnTo>
                  <a:pt x="39070" y="54023"/>
                </a:lnTo>
                <a:lnTo>
                  <a:pt x="41803" y="52176"/>
                </a:lnTo>
                <a:lnTo>
                  <a:pt x="28145" y="52176"/>
                </a:lnTo>
                <a:lnTo>
                  <a:pt x="18768" y="50280"/>
                </a:lnTo>
                <a:lnTo>
                  <a:pt x="11113" y="45113"/>
                </a:lnTo>
                <a:lnTo>
                  <a:pt x="5954" y="37457"/>
                </a:lnTo>
                <a:lnTo>
                  <a:pt x="4062" y="28093"/>
                </a:lnTo>
                <a:lnTo>
                  <a:pt x="5954" y="18722"/>
                </a:lnTo>
                <a:lnTo>
                  <a:pt x="11113" y="11052"/>
                </a:lnTo>
                <a:lnTo>
                  <a:pt x="18768" y="5870"/>
                </a:lnTo>
                <a:lnTo>
                  <a:pt x="28145" y="3968"/>
                </a:lnTo>
                <a:lnTo>
                  <a:pt x="41684" y="3968"/>
                </a:lnTo>
                <a:lnTo>
                  <a:pt x="39070" y="2207"/>
                </a:lnTo>
                <a:lnTo>
                  <a:pt x="28145" y="0"/>
                </a:lnTo>
                <a:close/>
              </a:path>
              <a:path w="56514" h="56515" extrusionOk="0">
                <a:moveTo>
                  <a:pt x="41684" y="3968"/>
                </a:moveTo>
                <a:lnTo>
                  <a:pt x="28145" y="3968"/>
                </a:lnTo>
                <a:lnTo>
                  <a:pt x="37529" y="5870"/>
                </a:lnTo>
                <a:lnTo>
                  <a:pt x="45187" y="11052"/>
                </a:lnTo>
                <a:lnTo>
                  <a:pt x="50347" y="18722"/>
                </a:lnTo>
                <a:lnTo>
                  <a:pt x="52239" y="28093"/>
                </a:lnTo>
                <a:lnTo>
                  <a:pt x="50347" y="37457"/>
                </a:lnTo>
                <a:lnTo>
                  <a:pt x="45187" y="45113"/>
                </a:lnTo>
                <a:lnTo>
                  <a:pt x="37529"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a:buClr>
                <a:srgbClr val="000000"/>
              </a:buClr>
              <a:buSzPts val="1800"/>
            </a:pPr>
            <a:endParaRPr sz="819">
              <a:solidFill>
                <a:schemeClr val="dk1"/>
              </a:solidFill>
              <a:latin typeface="Calibri"/>
              <a:ea typeface="Calibri"/>
              <a:cs typeface="Calibri"/>
              <a:sym typeface="Calibri"/>
            </a:endParaRPr>
          </a:p>
        </p:txBody>
      </p:sp>
      <p:sp>
        <p:nvSpPr>
          <p:cNvPr id="63" name="Google Shape;63;p7"/>
          <p:cNvSpPr/>
          <p:nvPr/>
        </p:nvSpPr>
        <p:spPr>
          <a:xfrm>
            <a:off x="1366338" y="334284"/>
            <a:ext cx="11552" cy="1444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46" y="5329"/>
                </a:lnTo>
                <a:lnTo>
                  <a:pt x="21894" y="3863"/>
                </a:lnTo>
                <a:lnTo>
                  <a:pt x="18564" y="848"/>
                </a:lnTo>
                <a:lnTo>
                  <a:pt x="11999" y="0"/>
                </a:lnTo>
                <a:close/>
              </a:path>
              <a:path w="25400" h="31750" extrusionOk="0">
                <a:moveTo>
                  <a:pt x="16472" y="18292"/>
                </a:moveTo>
                <a:lnTo>
                  <a:pt x="6827" y="18292"/>
                </a:lnTo>
                <a:lnTo>
                  <a:pt x="9737" y="18680"/>
                </a:lnTo>
                <a:lnTo>
                  <a:pt x="11465" y="19999"/>
                </a:lnTo>
                <a:lnTo>
                  <a:pt x="14481" y="24596"/>
                </a:lnTo>
                <a:lnTo>
                  <a:pt x="18564" y="31423"/>
                </a:lnTo>
                <a:lnTo>
                  <a:pt x="25402" y="31423"/>
                </a:lnTo>
                <a:lnTo>
                  <a:pt x="21967" y="25318"/>
                </a:lnTo>
                <a:lnTo>
                  <a:pt x="18721" y="20229"/>
                </a:lnTo>
                <a:lnTo>
                  <a:pt x="16472" y="18292"/>
                </a:lnTo>
                <a:close/>
              </a:path>
              <a:path w="25400" h="31750" extrusionOk="0">
                <a:moveTo>
                  <a:pt x="22246" y="5329"/>
                </a:moveTo>
                <a:lnTo>
                  <a:pt x="10156" y="5329"/>
                </a:lnTo>
                <a:lnTo>
                  <a:pt x="14324" y="5444"/>
                </a:lnTo>
                <a:lnTo>
                  <a:pt x="16439" y="6638"/>
                </a:lnTo>
                <a:lnTo>
                  <a:pt x="17224" y="9224"/>
                </a:lnTo>
                <a:lnTo>
                  <a:pt x="16638" y="11580"/>
                </a:lnTo>
                <a:lnTo>
                  <a:pt x="15057" y="12889"/>
                </a:lnTo>
                <a:lnTo>
                  <a:pt x="9915" y="13277"/>
                </a:lnTo>
                <a:lnTo>
                  <a:pt x="21701" y="13277"/>
                </a:lnTo>
                <a:lnTo>
                  <a:pt x="23088" y="8837"/>
                </a:lnTo>
                <a:lnTo>
                  <a:pt x="22246" y="5329"/>
                </a:lnTo>
                <a:close/>
              </a:path>
            </a:pathLst>
          </a:custGeom>
          <a:solidFill>
            <a:srgbClr val="231F20"/>
          </a:solidFill>
          <a:ln>
            <a:noFill/>
          </a:ln>
        </p:spPr>
        <p:txBody>
          <a:bodyPr spcFirstLastPara="1" wrap="square" lIns="0" tIns="0" rIns="0" bIns="0" anchor="t" anchorCtr="0">
            <a:noAutofit/>
          </a:bodyPr>
          <a:lstStyle/>
          <a:p>
            <a:pPr>
              <a:buClr>
                <a:srgbClr val="000000"/>
              </a:buClr>
              <a:buSzPts val="1800"/>
            </a:pPr>
            <a:endParaRPr sz="819">
              <a:solidFill>
                <a:schemeClr val="dk1"/>
              </a:solidFill>
              <a:latin typeface="Calibri"/>
              <a:ea typeface="Calibri"/>
              <a:cs typeface="Calibri"/>
              <a:sym typeface="Calibri"/>
            </a:endParaRPr>
          </a:p>
        </p:txBody>
      </p:sp>
      <p:sp>
        <p:nvSpPr>
          <p:cNvPr id="64" name="Google Shape;64;p7"/>
          <p:cNvSpPr txBox="1"/>
          <p:nvPr/>
        </p:nvSpPr>
        <p:spPr>
          <a:xfrm>
            <a:off x="829173" y="205048"/>
            <a:ext cx="623804" cy="245366"/>
          </a:xfrm>
          <a:prstGeom prst="rect">
            <a:avLst/>
          </a:prstGeom>
          <a:noFill/>
          <a:ln>
            <a:noFill/>
          </a:ln>
        </p:spPr>
        <p:txBody>
          <a:bodyPr spcFirstLastPara="1" wrap="square" lIns="0" tIns="7789" rIns="0" bIns="0" anchor="t" anchorCtr="0">
            <a:spAutoFit/>
          </a:bodyPr>
          <a:lstStyle/>
          <a:p>
            <a:pPr marL="5776">
              <a:lnSpc>
                <a:spcPct val="106250"/>
              </a:lnSpc>
              <a:buClr>
                <a:srgbClr val="231F20"/>
              </a:buClr>
              <a:buSzPts val="1600"/>
            </a:pPr>
            <a:r>
              <a:rPr lang="en-US" sz="728" b="1">
                <a:solidFill>
                  <a:srgbClr val="231F20"/>
                </a:solidFill>
                <a:latin typeface="Helvetica Neue"/>
                <a:ea typeface="Helvetica Neue"/>
                <a:cs typeface="Helvetica Neue"/>
                <a:sym typeface="Helvetica Neue"/>
              </a:rPr>
              <a:t>RV College of </a:t>
            </a:r>
            <a:endParaRPr sz="637"/>
          </a:p>
          <a:p>
            <a:pPr marL="5776">
              <a:lnSpc>
                <a:spcPct val="106250"/>
              </a:lnSpc>
              <a:spcBef>
                <a:spcPts val="46"/>
              </a:spcBef>
              <a:buClr>
                <a:srgbClr val="231F20"/>
              </a:buClr>
              <a:buSzPts val="1600"/>
            </a:pPr>
            <a:r>
              <a:rPr lang="en-US" sz="728" b="1">
                <a:solidFill>
                  <a:srgbClr val="231F20"/>
                </a:solidFill>
                <a:latin typeface="Helvetica Neue"/>
                <a:ea typeface="Helvetica Neue"/>
                <a:cs typeface="Helvetica Neue"/>
                <a:sym typeface="Helvetica Neue"/>
              </a:rPr>
              <a:t>Engineering</a:t>
            </a:r>
            <a:endParaRPr sz="637"/>
          </a:p>
        </p:txBody>
      </p:sp>
      <p:sp>
        <p:nvSpPr>
          <p:cNvPr id="65" name="Google Shape;65;p7"/>
          <p:cNvSpPr txBox="1"/>
          <p:nvPr/>
        </p:nvSpPr>
        <p:spPr>
          <a:xfrm>
            <a:off x="3393703" y="152341"/>
            <a:ext cx="2599186" cy="383457"/>
          </a:xfrm>
          <a:prstGeom prst="rect">
            <a:avLst/>
          </a:prstGeom>
          <a:noFill/>
          <a:ln>
            <a:noFill/>
          </a:ln>
        </p:spPr>
        <p:txBody>
          <a:bodyPr spcFirstLastPara="1" wrap="square" lIns="0" tIns="5480" rIns="0" bIns="0" anchor="t" anchorCtr="0">
            <a:spAutoFit/>
          </a:bodyPr>
          <a:lstStyle/>
          <a:p>
            <a:pPr marL="5776">
              <a:buClr>
                <a:schemeClr val="dk2"/>
              </a:buClr>
              <a:buSzPts val="5400"/>
            </a:pPr>
            <a:r>
              <a:rPr lang="en-US" sz="2456">
                <a:solidFill>
                  <a:schemeClr val="dk2"/>
                </a:solidFill>
                <a:latin typeface="Calibri"/>
                <a:ea typeface="Calibri"/>
                <a:cs typeface="Calibri"/>
                <a:sym typeface="Calibri"/>
              </a:rPr>
              <a:t>Literature Survey</a:t>
            </a:r>
            <a:endParaRPr sz="637"/>
          </a:p>
        </p:txBody>
      </p:sp>
      <p:sp>
        <p:nvSpPr>
          <p:cNvPr id="66" name="Google Shape;66;p7"/>
          <p:cNvSpPr/>
          <p:nvPr/>
        </p:nvSpPr>
        <p:spPr>
          <a:xfrm>
            <a:off x="458789" y="542219"/>
            <a:ext cx="8426272"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a:buClr>
                <a:srgbClr val="000000"/>
              </a:buClr>
              <a:buSzPts val="1800"/>
            </a:pPr>
            <a:endParaRPr sz="819">
              <a:solidFill>
                <a:schemeClr val="dk1"/>
              </a:solidFill>
              <a:latin typeface="Calibri"/>
              <a:ea typeface="Calibri"/>
              <a:cs typeface="Calibri"/>
              <a:sym typeface="Calibri"/>
            </a:endParaRPr>
          </a:p>
        </p:txBody>
      </p:sp>
      <p:sp>
        <p:nvSpPr>
          <p:cNvPr id="67" name="Google Shape;67;p7"/>
          <p:cNvSpPr txBox="1">
            <a:spLocks noGrp="1"/>
          </p:cNvSpPr>
          <p:nvPr>
            <p:ph type="title"/>
          </p:nvPr>
        </p:nvSpPr>
        <p:spPr>
          <a:xfrm>
            <a:off x="7205842" y="185553"/>
            <a:ext cx="1673576" cy="209929"/>
          </a:xfrm>
          <a:prstGeom prst="rect">
            <a:avLst/>
          </a:prstGeom>
          <a:noFill/>
          <a:ln>
            <a:noFill/>
          </a:ln>
        </p:spPr>
        <p:txBody>
          <a:bodyPr spcFirstLastPara="1" vert="horz" wrap="square" lIns="0" tIns="0" rIns="0" bIns="0" rtlCol="0" anchor="t" anchorCtr="0">
            <a:spAutoFit/>
          </a:bodyPr>
          <a:lstStyle/>
          <a:p>
            <a:pPr algn="r">
              <a:buClr>
                <a:srgbClr val="422C75"/>
              </a:buClr>
              <a:buSzPts val="3000"/>
            </a:pPr>
            <a:r>
              <a:rPr lang="en-US" sz="1364" i="1">
                <a:solidFill>
                  <a:srgbClr val="422C75"/>
                </a:solidFill>
                <a:latin typeface="Playfair Display"/>
                <a:ea typeface="Playfair Display"/>
                <a:cs typeface="Playfair Display"/>
                <a:sym typeface="Playfair Display"/>
              </a:rPr>
              <a:t>Go, change the world</a:t>
            </a:r>
            <a:endParaRPr/>
          </a:p>
        </p:txBody>
      </p:sp>
      <p:graphicFrame>
        <p:nvGraphicFramePr>
          <p:cNvPr id="68" name="Google Shape;68;p7"/>
          <p:cNvGraphicFramePr/>
          <p:nvPr/>
        </p:nvGraphicFramePr>
        <p:xfrm>
          <a:off x="101088" y="542219"/>
          <a:ext cx="8897288" cy="4569484"/>
        </p:xfrm>
        <a:graphic>
          <a:graphicData uri="http://schemas.openxmlformats.org/drawingml/2006/table">
            <a:tbl>
              <a:tblPr>
                <a:noFill/>
              </a:tblPr>
              <a:tblGrid>
                <a:gridCol w="369958">
                  <a:extLst>
                    <a:ext uri="{9D8B030D-6E8A-4147-A177-3AD203B41FA5}">
                      <a16:colId xmlns:a16="http://schemas.microsoft.com/office/drawing/2014/main" val="20000"/>
                    </a:ext>
                  </a:extLst>
                </a:gridCol>
                <a:gridCol w="1350474">
                  <a:extLst>
                    <a:ext uri="{9D8B030D-6E8A-4147-A177-3AD203B41FA5}">
                      <a16:colId xmlns:a16="http://schemas.microsoft.com/office/drawing/2014/main" val="20001"/>
                    </a:ext>
                  </a:extLst>
                </a:gridCol>
                <a:gridCol w="1874870">
                  <a:extLst>
                    <a:ext uri="{9D8B030D-6E8A-4147-A177-3AD203B41FA5}">
                      <a16:colId xmlns:a16="http://schemas.microsoft.com/office/drawing/2014/main" val="20002"/>
                    </a:ext>
                  </a:extLst>
                </a:gridCol>
                <a:gridCol w="3313700">
                  <a:extLst>
                    <a:ext uri="{9D8B030D-6E8A-4147-A177-3AD203B41FA5}">
                      <a16:colId xmlns:a16="http://schemas.microsoft.com/office/drawing/2014/main" val="20003"/>
                    </a:ext>
                  </a:extLst>
                </a:gridCol>
                <a:gridCol w="1988286">
                  <a:extLst>
                    <a:ext uri="{9D8B030D-6E8A-4147-A177-3AD203B41FA5}">
                      <a16:colId xmlns:a16="http://schemas.microsoft.com/office/drawing/2014/main" val="20004"/>
                    </a:ext>
                  </a:extLst>
                </a:gridCol>
              </a:tblGrid>
              <a:tr h="458951">
                <a:tc>
                  <a:txBody>
                    <a:bodyPr/>
                    <a:lstStyle/>
                    <a:p>
                      <a:pPr marL="0" marR="0" lvl="0" indent="0" algn="l" rtl="0">
                        <a:lnSpc>
                          <a:spcPct val="100000"/>
                        </a:lnSpc>
                        <a:spcBef>
                          <a:spcPts val="0"/>
                        </a:spcBef>
                        <a:spcAft>
                          <a:spcPts val="0"/>
                        </a:spcAft>
                        <a:buClr>
                          <a:schemeClr val="dk1"/>
                        </a:buClr>
                        <a:buSzPts val="2800"/>
                        <a:buFont typeface="Times New Roman"/>
                        <a:buNone/>
                      </a:pPr>
                      <a:r>
                        <a:rPr lang="en-US" sz="1100">
                          <a:solidFill>
                            <a:schemeClr val="dk1"/>
                          </a:solidFill>
                          <a:latin typeface="Times New Roman"/>
                          <a:ea typeface="Times New Roman"/>
                          <a:cs typeface="Times New Roman"/>
                          <a:sym typeface="Times New Roman"/>
                        </a:rPr>
                        <a:t>SL No</a:t>
                      </a:r>
                      <a:endParaRPr sz="1100">
                        <a:solidFill>
                          <a:schemeClr val="dk1"/>
                        </a:solidFill>
                        <a:latin typeface="Times New Roman"/>
                        <a:ea typeface="Times New Roman"/>
                        <a:cs typeface="Times New Roman"/>
                        <a:sym typeface="Times New Roman"/>
                      </a:endParaRPr>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12700" cap="flat" cmpd="sng">
                      <a:solidFill>
                        <a:srgbClr val="3333CC"/>
                      </a:solidFill>
                      <a:prstDash val="solid"/>
                      <a:round/>
                      <a:headEnd type="none" w="sm" len="sm"/>
                      <a:tailEnd type="none" w="sm" len="sm"/>
                    </a:lnT>
                    <a:lnB w="25400" cap="flat" cmpd="sng">
                      <a:solidFill>
                        <a:srgbClr val="3333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800"/>
                        <a:buFont typeface="Times New Roman"/>
                        <a:buNone/>
                      </a:pPr>
                      <a:r>
                        <a:rPr lang="en-US" sz="1100">
                          <a:solidFill>
                            <a:schemeClr val="dk1"/>
                          </a:solidFill>
                          <a:latin typeface="Times New Roman"/>
                          <a:ea typeface="Times New Roman"/>
                          <a:cs typeface="Times New Roman"/>
                          <a:sym typeface="Times New Roman"/>
                        </a:rPr>
                        <a:t>Source</a:t>
                      </a:r>
                      <a:endParaRPr sz="110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800"/>
                        <a:buFont typeface="Times New Roman"/>
                        <a:buNone/>
                      </a:pPr>
                      <a:r>
                        <a:rPr lang="en-US" sz="1100">
                          <a:solidFill>
                            <a:schemeClr val="dk1"/>
                          </a:solidFill>
                          <a:latin typeface="Times New Roman"/>
                          <a:ea typeface="Times New Roman"/>
                          <a:cs typeface="Times New Roman"/>
                          <a:sym typeface="Times New Roman"/>
                        </a:rPr>
                        <a:t>(Latest)</a:t>
                      </a:r>
                      <a:endParaRPr sz="1100">
                        <a:solidFill>
                          <a:schemeClr val="dk1"/>
                        </a:solidFill>
                        <a:latin typeface="Times New Roman"/>
                        <a:ea typeface="Times New Roman"/>
                        <a:cs typeface="Times New Roman"/>
                        <a:sym typeface="Times New Roman"/>
                      </a:endParaRPr>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12700" cap="flat" cmpd="sng">
                      <a:solidFill>
                        <a:srgbClr val="3333CC"/>
                      </a:solidFill>
                      <a:prstDash val="solid"/>
                      <a:round/>
                      <a:headEnd type="none" w="sm" len="sm"/>
                      <a:tailEnd type="none" w="sm" len="sm"/>
                    </a:lnT>
                    <a:lnB w="25400" cap="flat" cmpd="sng">
                      <a:solidFill>
                        <a:srgbClr val="3333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800"/>
                        <a:buFont typeface="Times New Roman"/>
                        <a:buNone/>
                      </a:pPr>
                      <a:r>
                        <a:rPr lang="en-US" sz="1100">
                          <a:solidFill>
                            <a:schemeClr val="dk1"/>
                          </a:solidFill>
                          <a:latin typeface="Times New Roman"/>
                          <a:ea typeface="Times New Roman"/>
                          <a:cs typeface="Times New Roman"/>
                          <a:sym typeface="Times New Roman"/>
                        </a:rPr>
                        <a:t>Paper Details</a:t>
                      </a:r>
                      <a:endParaRPr sz="1100">
                        <a:solidFill>
                          <a:schemeClr val="dk1"/>
                        </a:solidFill>
                        <a:latin typeface="Times New Roman"/>
                        <a:ea typeface="Times New Roman"/>
                        <a:cs typeface="Times New Roman"/>
                        <a:sym typeface="Times New Roman"/>
                      </a:endParaRPr>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12700" cap="flat" cmpd="sng">
                      <a:solidFill>
                        <a:srgbClr val="3333CC"/>
                      </a:solidFill>
                      <a:prstDash val="solid"/>
                      <a:round/>
                      <a:headEnd type="none" w="sm" len="sm"/>
                      <a:tailEnd type="none" w="sm" len="sm"/>
                    </a:lnT>
                    <a:lnB w="25400" cap="flat" cmpd="sng">
                      <a:solidFill>
                        <a:srgbClr val="3333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800"/>
                        <a:buFont typeface="Times New Roman"/>
                        <a:buNone/>
                      </a:pPr>
                      <a:r>
                        <a:rPr lang="en-US" sz="1100">
                          <a:solidFill>
                            <a:schemeClr val="dk1"/>
                          </a:solidFill>
                          <a:latin typeface="Times New Roman"/>
                          <a:ea typeface="Times New Roman"/>
                          <a:cs typeface="Times New Roman"/>
                          <a:sym typeface="Times New Roman"/>
                        </a:rPr>
                        <a:t>Key Attributes/Findings</a:t>
                      </a:r>
                      <a:endParaRPr sz="1100">
                        <a:solidFill>
                          <a:schemeClr val="dk1"/>
                        </a:solidFill>
                        <a:latin typeface="Times New Roman"/>
                        <a:ea typeface="Times New Roman"/>
                        <a:cs typeface="Times New Roman"/>
                        <a:sym typeface="Times New Roman"/>
                      </a:endParaRPr>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12700" cap="flat" cmpd="sng">
                      <a:solidFill>
                        <a:srgbClr val="3333CC"/>
                      </a:solidFill>
                      <a:prstDash val="solid"/>
                      <a:round/>
                      <a:headEnd type="none" w="sm" len="sm"/>
                      <a:tailEnd type="none" w="sm" len="sm"/>
                    </a:lnT>
                    <a:lnB w="25400" cap="flat" cmpd="sng">
                      <a:solidFill>
                        <a:srgbClr val="3333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800"/>
                        <a:buFont typeface="Times New Roman"/>
                        <a:buNone/>
                      </a:pPr>
                      <a:r>
                        <a:rPr lang="en-US" sz="1100">
                          <a:solidFill>
                            <a:schemeClr val="dk1"/>
                          </a:solidFill>
                          <a:latin typeface="Times New Roman"/>
                          <a:ea typeface="Times New Roman"/>
                          <a:cs typeface="Times New Roman"/>
                          <a:sym typeface="Times New Roman"/>
                        </a:rPr>
                        <a:t>Challenges/</a:t>
                      </a:r>
                      <a:endParaRPr sz="110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800"/>
                        <a:buFont typeface="Times New Roman"/>
                        <a:buNone/>
                      </a:pPr>
                      <a:r>
                        <a:rPr lang="en-US" sz="1100">
                          <a:solidFill>
                            <a:schemeClr val="dk1"/>
                          </a:solidFill>
                          <a:latin typeface="Times New Roman"/>
                          <a:ea typeface="Times New Roman"/>
                          <a:cs typeface="Times New Roman"/>
                          <a:sym typeface="Times New Roman"/>
                        </a:rPr>
                        <a:t>Limitations</a:t>
                      </a:r>
                      <a:endParaRPr sz="1100">
                        <a:solidFill>
                          <a:schemeClr val="dk1"/>
                        </a:solidFill>
                        <a:latin typeface="Times New Roman"/>
                        <a:ea typeface="Times New Roman"/>
                        <a:cs typeface="Times New Roman"/>
                        <a:sym typeface="Times New Roman"/>
                      </a:endParaRPr>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12700" cap="flat" cmpd="sng">
                      <a:solidFill>
                        <a:srgbClr val="3333CC"/>
                      </a:solidFill>
                      <a:prstDash val="solid"/>
                      <a:round/>
                      <a:headEnd type="none" w="sm" len="sm"/>
                      <a:tailEnd type="none" w="sm" len="sm"/>
                    </a:lnT>
                    <a:lnB w="25400" cap="flat" cmpd="sng">
                      <a:solidFill>
                        <a:srgbClr val="3333CC"/>
                      </a:solidFill>
                      <a:prstDash val="solid"/>
                      <a:round/>
                      <a:headEnd type="none" w="sm" len="sm"/>
                      <a:tailEnd type="none" w="sm" len="sm"/>
                    </a:lnB>
                  </a:tcPr>
                </a:tc>
                <a:extLst>
                  <a:ext uri="{0D108BD9-81ED-4DB2-BD59-A6C34878D82A}">
                    <a16:rowId xmlns:a16="http://schemas.microsoft.com/office/drawing/2014/main" val="10000"/>
                  </a:ext>
                </a:extLst>
              </a:tr>
              <a:tr h="1874381">
                <a:tc>
                  <a:txBody>
                    <a:bodyPr/>
                    <a:lstStyle/>
                    <a:p>
                      <a:pPr marL="0" marR="0" lvl="0" indent="0" algn="ctr" rtl="0">
                        <a:lnSpc>
                          <a:spcPct val="100000"/>
                        </a:lnSpc>
                        <a:spcBef>
                          <a:spcPts val="0"/>
                        </a:spcBef>
                        <a:spcAft>
                          <a:spcPts val="0"/>
                        </a:spcAft>
                        <a:buClr>
                          <a:schemeClr val="dk1"/>
                        </a:buClr>
                        <a:buSzPts val="2400"/>
                        <a:buFont typeface="Times New Roman"/>
                        <a:buNone/>
                      </a:pPr>
                      <a:r>
                        <a:rPr lang="en-US" sz="1100" dirty="0">
                          <a:solidFill>
                            <a:schemeClr val="dk1"/>
                          </a:solidFill>
                          <a:latin typeface="Times New Roman"/>
                          <a:ea typeface="Times New Roman"/>
                          <a:cs typeface="Times New Roman"/>
                          <a:sym typeface="Times New Roman"/>
                        </a:rPr>
                        <a:t>7.</a:t>
                      </a:r>
                      <a:endParaRPr sz="1100" dirty="0">
                        <a:solidFill>
                          <a:schemeClr val="dk1"/>
                        </a:solidFill>
                        <a:latin typeface="Times New Roman"/>
                        <a:ea typeface="Times New Roman"/>
                        <a:cs typeface="Times New Roman"/>
                        <a:sym typeface="Times New Roman"/>
                      </a:endParaRPr>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25400" cap="flat" cmpd="sng">
                      <a:solidFill>
                        <a:srgbClr val="3333CC"/>
                      </a:solidFill>
                      <a:prstDash val="solid"/>
                      <a:round/>
                      <a:headEnd type="none" w="sm" len="sm"/>
                      <a:tailEnd type="none" w="sm" len="sm"/>
                    </a:lnT>
                    <a:lnB w="12700" cap="flat" cmpd="sng">
                      <a:solidFill>
                        <a:srgbClr val="3333CC"/>
                      </a:solidFill>
                      <a:prstDash val="solid"/>
                      <a:round/>
                      <a:headEnd type="none" w="sm" len="sm"/>
                      <a:tailEnd type="none" w="sm" len="sm"/>
                    </a:lnB>
                    <a:solidFill>
                      <a:srgbClr val="3333CC">
                        <a:alpha val="19610"/>
                      </a:srgbClr>
                    </a:solidFill>
                  </a:tcPr>
                </a:tc>
                <a:tc>
                  <a:txBody>
                    <a:bodyPr/>
                    <a:lstStyle/>
                    <a:p>
                      <a:pPr marL="0" marR="0" lvl="0" indent="0" algn="just" rtl="0">
                        <a:lnSpc>
                          <a:spcPct val="100000"/>
                        </a:lnSpc>
                        <a:spcBef>
                          <a:spcPts val="0"/>
                        </a:spcBef>
                        <a:spcAft>
                          <a:spcPts val="0"/>
                        </a:spcAft>
                        <a:buClr>
                          <a:schemeClr val="dk1"/>
                        </a:buClr>
                        <a:buSzPts val="2400"/>
                        <a:buFont typeface="Times New Roman"/>
                        <a:buNone/>
                      </a:pPr>
                      <a:endParaRPr sz="900">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2400"/>
                        <a:buFont typeface="Times New Roman"/>
                        <a:buNone/>
                      </a:pPr>
                      <a:r>
                        <a:rPr lang="en-US" sz="900">
                          <a:solidFill>
                            <a:schemeClr val="dk1"/>
                          </a:solidFill>
                          <a:latin typeface="Times New Roman"/>
                          <a:ea typeface="Times New Roman"/>
                          <a:cs typeface="Times New Roman"/>
                          <a:sym typeface="Times New Roman"/>
                        </a:rPr>
                        <a:t>2021 Second International Conference on Information Systems and Software Technologies (ICI2ST)</a:t>
                      </a:r>
                      <a:endParaRPr sz="900">
                        <a:solidFill>
                          <a:schemeClr val="dk1"/>
                        </a:solidFill>
                        <a:latin typeface="Times New Roman"/>
                        <a:ea typeface="Times New Roman"/>
                        <a:cs typeface="Times New Roman"/>
                        <a:sym typeface="Times New Roman"/>
                      </a:endParaRPr>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25400" cap="flat" cmpd="sng">
                      <a:solidFill>
                        <a:srgbClr val="3333CC"/>
                      </a:solidFill>
                      <a:prstDash val="solid"/>
                      <a:round/>
                      <a:headEnd type="none" w="sm" len="sm"/>
                      <a:tailEnd type="none" w="sm" len="sm"/>
                    </a:lnT>
                    <a:lnB w="12700" cap="flat" cmpd="sng">
                      <a:solidFill>
                        <a:srgbClr val="3333CC"/>
                      </a:solidFill>
                      <a:prstDash val="solid"/>
                      <a:round/>
                      <a:headEnd type="none" w="sm" len="sm"/>
                      <a:tailEnd type="none" w="sm" len="sm"/>
                    </a:lnB>
                    <a:solidFill>
                      <a:srgbClr val="3333CC">
                        <a:alpha val="19610"/>
                      </a:srgbClr>
                    </a:solidFill>
                  </a:tcPr>
                </a:tc>
                <a:tc>
                  <a:txBody>
                    <a:bodyPr/>
                    <a:lstStyle/>
                    <a:p>
                      <a:pPr marL="0" marR="0" lvl="0" indent="0" algn="l" rtl="0">
                        <a:lnSpc>
                          <a:spcPct val="100000"/>
                        </a:lnSpc>
                        <a:spcBef>
                          <a:spcPts val="0"/>
                        </a:spcBef>
                        <a:spcAft>
                          <a:spcPts val="0"/>
                        </a:spcAft>
                        <a:buNone/>
                      </a:pPr>
                      <a:endParaRPr sz="900">
                        <a:solidFill>
                          <a:schemeClr val="dk1"/>
                        </a:solidFill>
                        <a:latin typeface="Times New Roman"/>
                        <a:ea typeface="Times New Roman"/>
                        <a:cs typeface="Times New Roman"/>
                        <a:sym typeface="Times New Roman"/>
                      </a:endParaRPr>
                    </a:p>
                    <a:p>
                      <a:pPr marL="0" lvl="0" indent="0" algn="just" rtl="0">
                        <a:spcBef>
                          <a:spcPts val="0"/>
                        </a:spcBef>
                        <a:spcAft>
                          <a:spcPts val="0"/>
                        </a:spcAft>
                        <a:buClr>
                          <a:schemeClr val="dk1"/>
                        </a:buClr>
                        <a:buSzPts val="2400"/>
                        <a:buFont typeface="Times New Roman"/>
                        <a:buNone/>
                      </a:pPr>
                      <a:r>
                        <a:rPr lang="en-US" sz="1100">
                          <a:solidFill>
                            <a:schemeClr val="dk1"/>
                          </a:solidFill>
                          <a:latin typeface="Times New Roman"/>
                          <a:ea typeface="Times New Roman"/>
                          <a:cs typeface="Times New Roman"/>
                          <a:sym typeface="Times New Roman"/>
                        </a:rPr>
                        <a:t>3D face reconstruction with RGB-D camera: A practical approach</a:t>
                      </a:r>
                      <a:endParaRPr sz="1100">
                        <a:solidFill>
                          <a:schemeClr val="dk1"/>
                        </a:solidFill>
                        <a:latin typeface="Times New Roman"/>
                        <a:ea typeface="Times New Roman"/>
                        <a:cs typeface="Times New Roman"/>
                        <a:sym typeface="Times New Roman"/>
                      </a:endParaRPr>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25400" cap="flat" cmpd="sng">
                      <a:solidFill>
                        <a:srgbClr val="3333CC"/>
                      </a:solidFill>
                      <a:prstDash val="solid"/>
                      <a:round/>
                      <a:headEnd type="none" w="sm" len="sm"/>
                      <a:tailEnd type="none" w="sm" len="sm"/>
                    </a:lnT>
                    <a:lnB w="12700" cap="flat" cmpd="sng">
                      <a:solidFill>
                        <a:srgbClr val="3333CC"/>
                      </a:solidFill>
                      <a:prstDash val="solid"/>
                      <a:round/>
                      <a:headEnd type="none" w="sm" len="sm"/>
                      <a:tailEnd type="none" w="sm" len="sm"/>
                    </a:lnB>
                    <a:solidFill>
                      <a:srgbClr val="3333CC">
                        <a:alpha val="19610"/>
                      </a:srgbClr>
                    </a:solidFill>
                  </a:tcPr>
                </a:tc>
                <a:tc>
                  <a:txBody>
                    <a:bodyPr/>
                    <a:lstStyle/>
                    <a:p>
                      <a:pPr marL="457200" lvl="0" indent="-355600" algn="just" rtl="0">
                        <a:lnSpc>
                          <a:spcPct val="115000"/>
                        </a:lnSpc>
                        <a:spcBef>
                          <a:spcPts val="0"/>
                        </a:spcBef>
                        <a:spcAft>
                          <a:spcPts val="0"/>
                        </a:spcAft>
                        <a:buClr>
                          <a:schemeClr val="dk1"/>
                        </a:buClr>
                        <a:buSzPts val="2000"/>
                        <a:buFont typeface="Times New Roman"/>
                        <a:buChar char="●"/>
                      </a:pPr>
                      <a:r>
                        <a:rPr lang="en-US" sz="900">
                          <a:solidFill>
                            <a:schemeClr val="dk1"/>
                          </a:solidFill>
                          <a:latin typeface="Times New Roman"/>
                          <a:ea typeface="Times New Roman"/>
                          <a:cs typeface="Times New Roman"/>
                          <a:sym typeface="Times New Roman"/>
                        </a:rPr>
                        <a:t>RGB-D cameras have depth detection mechanism and each pixel in the depth map so created has a distance value.</a:t>
                      </a:r>
                      <a:endParaRPr sz="900">
                        <a:solidFill>
                          <a:schemeClr val="dk1"/>
                        </a:solidFill>
                        <a:latin typeface="Times New Roman"/>
                        <a:ea typeface="Times New Roman"/>
                        <a:cs typeface="Times New Roman"/>
                        <a:sym typeface="Times New Roman"/>
                      </a:endParaRPr>
                    </a:p>
                    <a:p>
                      <a:pPr marL="457200" lvl="0" indent="-355600" algn="just" rtl="0">
                        <a:lnSpc>
                          <a:spcPct val="115000"/>
                        </a:lnSpc>
                        <a:spcBef>
                          <a:spcPts val="0"/>
                        </a:spcBef>
                        <a:spcAft>
                          <a:spcPts val="0"/>
                        </a:spcAft>
                        <a:buClr>
                          <a:schemeClr val="dk1"/>
                        </a:buClr>
                        <a:buSzPts val="2000"/>
                        <a:buFont typeface="Times New Roman"/>
                        <a:buChar char="●"/>
                      </a:pPr>
                      <a:r>
                        <a:rPr lang="en-US" sz="900">
                          <a:solidFill>
                            <a:schemeClr val="dk1"/>
                          </a:solidFill>
                          <a:latin typeface="Times New Roman"/>
                          <a:ea typeface="Times New Roman"/>
                          <a:cs typeface="Times New Roman"/>
                          <a:sym typeface="Times New Roman"/>
                        </a:rPr>
                        <a:t>The points generated on the point cloud are of the form x,y,z where x,y are pixel values from face detection and z is depth in 3D space.</a:t>
                      </a:r>
                      <a:endParaRPr sz="900">
                        <a:solidFill>
                          <a:schemeClr val="dk1"/>
                        </a:solidFill>
                        <a:latin typeface="Times New Roman"/>
                        <a:ea typeface="Times New Roman"/>
                        <a:cs typeface="Times New Roman"/>
                        <a:sym typeface="Times New Roman"/>
                      </a:endParaRPr>
                    </a:p>
                    <a:p>
                      <a:pPr marL="457200" lvl="0" indent="-355600" algn="just" rtl="0">
                        <a:lnSpc>
                          <a:spcPct val="115000"/>
                        </a:lnSpc>
                        <a:spcBef>
                          <a:spcPts val="0"/>
                        </a:spcBef>
                        <a:spcAft>
                          <a:spcPts val="0"/>
                        </a:spcAft>
                        <a:buClr>
                          <a:schemeClr val="dk1"/>
                        </a:buClr>
                        <a:buSzPts val="2000"/>
                        <a:buFont typeface="Times New Roman"/>
                        <a:buChar char="●"/>
                      </a:pPr>
                      <a:r>
                        <a:rPr lang="en-US" sz="900">
                          <a:solidFill>
                            <a:schemeClr val="dk1"/>
                          </a:solidFill>
                          <a:latin typeface="Times New Roman"/>
                          <a:ea typeface="Times New Roman"/>
                          <a:cs typeface="Times New Roman"/>
                          <a:sym typeface="Times New Roman"/>
                        </a:rPr>
                        <a:t>This point cloud contains a lot of noise due to presence of far or closed points. Gaussian filter is applied to deal with it.</a:t>
                      </a:r>
                      <a:endParaRPr sz="900">
                        <a:solidFill>
                          <a:schemeClr val="dk1"/>
                        </a:solidFill>
                        <a:latin typeface="Times New Roman"/>
                        <a:ea typeface="Times New Roman"/>
                        <a:cs typeface="Times New Roman"/>
                        <a:sym typeface="Times New Roman"/>
                      </a:endParaRPr>
                    </a:p>
                    <a:p>
                      <a:pPr marL="457200" lvl="0" indent="-355600" algn="just" rtl="0">
                        <a:lnSpc>
                          <a:spcPct val="115000"/>
                        </a:lnSpc>
                        <a:spcBef>
                          <a:spcPts val="0"/>
                        </a:spcBef>
                        <a:spcAft>
                          <a:spcPts val="0"/>
                        </a:spcAft>
                        <a:buClr>
                          <a:schemeClr val="dk1"/>
                        </a:buClr>
                        <a:buSzPts val="2000"/>
                        <a:buFont typeface="Times New Roman"/>
                        <a:buChar char="●"/>
                      </a:pPr>
                      <a:r>
                        <a:rPr lang="en-US" sz="900">
                          <a:solidFill>
                            <a:schemeClr val="dk1"/>
                          </a:solidFill>
                          <a:latin typeface="Times New Roman"/>
                          <a:ea typeface="Times New Roman"/>
                          <a:cs typeface="Times New Roman"/>
                          <a:sym typeface="Times New Roman"/>
                        </a:rPr>
                        <a:t>Gaussian filter removes points not lying in the range mean +/- SD.</a:t>
                      </a:r>
                      <a:endParaRPr sz="900">
                        <a:solidFill>
                          <a:schemeClr val="dk1"/>
                        </a:solidFill>
                        <a:latin typeface="Times New Roman"/>
                        <a:ea typeface="Times New Roman"/>
                        <a:cs typeface="Times New Roman"/>
                        <a:sym typeface="Times New Roman"/>
                      </a:endParaRPr>
                    </a:p>
                    <a:p>
                      <a:pPr marL="457200" lvl="0" indent="-355600" algn="just" rtl="0">
                        <a:lnSpc>
                          <a:spcPct val="115000"/>
                        </a:lnSpc>
                        <a:spcBef>
                          <a:spcPts val="0"/>
                        </a:spcBef>
                        <a:spcAft>
                          <a:spcPts val="0"/>
                        </a:spcAft>
                        <a:buClr>
                          <a:schemeClr val="dk1"/>
                        </a:buClr>
                        <a:buSzPts val="2000"/>
                        <a:buFont typeface="Times New Roman"/>
                        <a:buChar char="●"/>
                      </a:pPr>
                      <a:r>
                        <a:rPr lang="en-US" sz="900">
                          <a:solidFill>
                            <a:schemeClr val="dk1"/>
                          </a:solidFill>
                          <a:latin typeface="Times New Roman"/>
                          <a:ea typeface="Times New Roman"/>
                          <a:cs typeface="Times New Roman"/>
                          <a:sym typeface="Times New Roman"/>
                        </a:rPr>
                        <a:t>Connection of the final point cloud is done to get the face</a:t>
                      </a:r>
                      <a:endParaRPr sz="900">
                        <a:solidFill>
                          <a:schemeClr val="dk1"/>
                        </a:solidFill>
                        <a:latin typeface="Times New Roman"/>
                        <a:ea typeface="Times New Roman"/>
                        <a:cs typeface="Times New Roman"/>
                        <a:sym typeface="Times New Roman"/>
                      </a:endParaRPr>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25400" cap="flat" cmpd="sng">
                      <a:solidFill>
                        <a:srgbClr val="3333CC"/>
                      </a:solidFill>
                      <a:prstDash val="solid"/>
                      <a:round/>
                      <a:headEnd type="none" w="sm" len="sm"/>
                      <a:tailEnd type="none" w="sm" len="sm"/>
                    </a:lnT>
                    <a:lnB w="12700" cap="flat" cmpd="sng">
                      <a:solidFill>
                        <a:srgbClr val="3333CC"/>
                      </a:solidFill>
                      <a:prstDash val="solid"/>
                      <a:round/>
                      <a:headEnd type="none" w="sm" len="sm"/>
                      <a:tailEnd type="none" w="sm" len="sm"/>
                    </a:lnB>
                    <a:solidFill>
                      <a:srgbClr val="3333CC">
                        <a:alpha val="19610"/>
                      </a:srgbClr>
                    </a:solidFill>
                  </a:tcPr>
                </a:tc>
                <a:tc>
                  <a:txBody>
                    <a:bodyPr/>
                    <a:lstStyle/>
                    <a:p>
                      <a:pPr marL="457200" marR="0" lvl="0" indent="-355600" algn="l" rtl="0">
                        <a:lnSpc>
                          <a:spcPct val="100000"/>
                        </a:lnSpc>
                        <a:spcBef>
                          <a:spcPts val="0"/>
                        </a:spcBef>
                        <a:spcAft>
                          <a:spcPts val="0"/>
                        </a:spcAft>
                        <a:buClr>
                          <a:schemeClr val="dk1"/>
                        </a:buClr>
                        <a:buSzPts val="2000"/>
                        <a:buFont typeface="Times New Roman"/>
                        <a:buChar char="●"/>
                      </a:pPr>
                      <a:r>
                        <a:rPr lang="en-US" sz="900">
                          <a:solidFill>
                            <a:schemeClr val="dk1"/>
                          </a:solidFill>
                          <a:latin typeface="Times New Roman"/>
                          <a:ea typeface="Times New Roman"/>
                          <a:cs typeface="Times New Roman"/>
                          <a:sym typeface="Times New Roman"/>
                        </a:rPr>
                        <a:t>The resolution at which the camera operates and the distance of this camera from face plays an important role.</a:t>
                      </a:r>
                      <a:endParaRPr sz="900">
                        <a:solidFill>
                          <a:schemeClr val="dk1"/>
                        </a:solidFill>
                        <a:latin typeface="Times New Roman"/>
                        <a:ea typeface="Times New Roman"/>
                        <a:cs typeface="Times New Roman"/>
                        <a:sym typeface="Times New Roman"/>
                      </a:endParaRPr>
                    </a:p>
                    <a:p>
                      <a:pPr marL="457200" marR="0" lvl="0" indent="-355600" algn="l" rtl="0">
                        <a:lnSpc>
                          <a:spcPct val="100000"/>
                        </a:lnSpc>
                        <a:spcBef>
                          <a:spcPts val="0"/>
                        </a:spcBef>
                        <a:spcAft>
                          <a:spcPts val="0"/>
                        </a:spcAft>
                        <a:buClr>
                          <a:schemeClr val="dk1"/>
                        </a:buClr>
                        <a:buSzPts val="2000"/>
                        <a:buFont typeface="Times New Roman"/>
                        <a:buChar char="●"/>
                      </a:pPr>
                      <a:r>
                        <a:rPr lang="en-US" sz="900">
                          <a:solidFill>
                            <a:schemeClr val="dk1"/>
                          </a:solidFill>
                          <a:latin typeface="Times New Roman"/>
                          <a:ea typeface="Times New Roman"/>
                          <a:cs typeface="Times New Roman"/>
                          <a:sym typeface="Times New Roman"/>
                        </a:rPr>
                        <a:t>With greater distance, the resolution decreases and thereby the reconstruction.</a:t>
                      </a:r>
                      <a:endParaRPr sz="900">
                        <a:solidFill>
                          <a:schemeClr val="dk1"/>
                        </a:solidFill>
                        <a:latin typeface="Times New Roman"/>
                        <a:ea typeface="Times New Roman"/>
                        <a:cs typeface="Times New Roman"/>
                        <a:sym typeface="Times New Roman"/>
                      </a:endParaRPr>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25400" cap="flat" cmpd="sng">
                      <a:solidFill>
                        <a:srgbClr val="3333CC"/>
                      </a:solidFill>
                      <a:prstDash val="solid"/>
                      <a:round/>
                      <a:headEnd type="none" w="sm" len="sm"/>
                      <a:tailEnd type="none" w="sm" len="sm"/>
                    </a:lnT>
                    <a:lnB w="12700" cap="flat" cmpd="sng">
                      <a:solidFill>
                        <a:srgbClr val="3333CC"/>
                      </a:solidFill>
                      <a:prstDash val="solid"/>
                      <a:round/>
                      <a:headEnd type="none" w="sm" len="sm"/>
                      <a:tailEnd type="none" w="sm" len="sm"/>
                    </a:lnB>
                    <a:solidFill>
                      <a:srgbClr val="3333CC">
                        <a:alpha val="19610"/>
                      </a:srgbClr>
                    </a:solidFill>
                  </a:tcPr>
                </a:tc>
                <a:extLst>
                  <a:ext uri="{0D108BD9-81ED-4DB2-BD59-A6C34878D82A}">
                    <a16:rowId xmlns:a16="http://schemas.microsoft.com/office/drawing/2014/main" val="10001"/>
                  </a:ext>
                </a:extLst>
              </a:tr>
              <a:tr h="2117813">
                <a:tc>
                  <a:txBody>
                    <a:bodyPr/>
                    <a:lstStyle/>
                    <a:p>
                      <a:pPr marL="0" marR="0" lvl="0" indent="0" algn="ctr" rtl="0">
                        <a:lnSpc>
                          <a:spcPct val="100000"/>
                        </a:lnSpc>
                        <a:spcBef>
                          <a:spcPts val="0"/>
                        </a:spcBef>
                        <a:spcAft>
                          <a:spcPts val="0"/>
                        </a:spcAft>
                        <a:buClr>
                          <a:schemeClr val="dk1"/>
                        </a:buClr>
                        <a:buSzPts val="2400"/>
                        <a:buFont typeface="Times New Roman"/>
                        <a:buNone/>
                      </a:pPr>
                      <a:r>
                        <a:rPr lang="en-US" sz="1100" dirty="0">
                          <a:solidFill>
                            <a:schemeClr val="dk1"/>
                          </a:solidFill>
                          <a:latin typeface="Times New Roman"/>
                          <a:ea typeface="Times New Roman"/>
                          <a:cs typeface="Times New Roman"/>
                          <a:sym typeface="Times New Roman"/>
                        </a:rPr>
                        <a:t>8.</a:t>
                      </a:r>
                      <a:endParaRPr sz="1100" dirty="0">
                        <a:solidFill>
                          <a:schemeClr val="dk1"/>
                        </a:solidFill>
                        <a:latin typeface="Times New Roman"/>
                        <a:ea typeface="Times New Roman"/>
                        <a:cs typeface="Times New Roman"/>
                        <a:sym typeface="Times New Roman"/>
                      </a:endParaRPr>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12700" cap="flat" cmpd="sng">
                      <a:solidFill>
                        <a:srgbClr val="3333CC"/>
                      </a:solidFill>
                      <a:prstDash val="solid"/>
                      <a:round/>
                      <a:headEnd type="none" w="sm" len="sm"/>
                      <a:tailEnd type="none" w="sm" len="sm"/>
                    </a:lnT>
                    <a:lnB w="12700" cap="flat" cmpd="sng">
                      <a:solidFill>
                        <a:srgbClr val="3333CC"/>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2400"/>
                        <a:buFont typeface="Times New Roman"/>
                        <a:buNone/>
                      </a:pPr>
                      <a:endParaRPr sz="900">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2400"/>
                        <a:buFont typeface="Times New Roman"/>
                        <a:buNone/>
                      </a:pPr>
                      <a:r>
                        <a:rPr lang="en-US" sz="900">
                          <a:solidFill>
                            <a:schemeClr val="dk1"/>
                          </a:solidFill>
                          <a:latin typeface="Times New Roman"/>
                          <a:ea typeface="Times New Roman"/>
                          <a:cs typeface="Times New Roman"/>
                          <a:sym typeface="Times New Roman"/>
                        </a:rPr>
                        <a:t>IEEE TRANSACTIONS ON GEOSCIENCE AND REMOTE SENSING, VOL. 61, 2023</a:t>
                      </a:r>
                      <a:endParaRPr sz="900">
                        <a:solidFill>
                          <a:schemeClr val="dk1"/>
                        </a:solidFill>
                        <a:latin typeface="Times New Roman"/>
                        <a:ea typeface="Times New Roman"/>
                        <a:cs typeface="Times New Roman"/>
                        <a:sym typeface="Times New Roman"/>
                      </a:endParaRPr>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12700" cap="flat" cmpd="sng">
                      <a:solidFill>
                        <a:srgbClr val="3333CC"/>
                      </a:solidFill>
                      <a:prstDash val="solid"/>
                      <a:round/>
                      <a:headEnd type="none" w="sm" len="sm"/>
                      <a:tailEnd type="none" w="sm" len="sm"/>
                    </a:lnT>
                    <a:lnB w="12700" cap="flat" cmpd="sng">
                      <a:solidFill>
                        <a:srgbClr val="3333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3600"/>
                        <a:buFont typeface="Times New Roman"/>
                        <a:buNone/>
                      </a:pPr>
                      <a:endParaRPr sz="110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3600"/>
                        <a:buFont typeface="Times New Roman"/>
                        <a:buNone/>
                      </a:pPr>
                      <a:r>
                        <a:rPr lang="en-US" sz="1100">
                          <a:solidFill>
                            <a:schemeClr val="dk1"/>
                          </a:solidFill>
                          <a:latin typeface="Times New Roman"/>
                          <a:ea typeface="Times New Roman"/>
                          <a:cs typeface="Times New Roman"/>
                          <a:sym typeface="Times New Roman"/>
                        </a:rPr>
                        <a:t>Toward On-Board Panoptic Segmentation of Multispectral Satellite Images</a:t>
                      </a:r>
                      <a:endParaRPr sz="1100">
                        <a:solidFill>
                          <a:schemeClr val="dk1"/>
                        </a:solidFill>
                        <a:latin typeface="Times New Roman"/>
                        <a:ea typeface="Times New Roman"/>
                        <a:cs typeface="Times New Roman"/>
                        <a:sym typeface="Times New Roman"/>
                      </a:endParaRPr>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12700" cap="flat" cmpd="sng">
                      <a:solidFill>
                        <a:srgbClr val="3333CC"/>
                      </a:solidFill>
                      <a:prstDash val="solid"/>
                      <a:round/>
                      <a:headEnd type="none" w="sm" len="sm"/>
                      <a:tailEnd type="none" w="sm" len="sm"/>
                    </a:lnT>
                    <a:lnB w="12700" cap="flat" cmpd="sng">
                      <a:solidFill>
                        <a:srgbClr val="3333CC"/>
                      </a:solidFill>
                      <a:prstDash val="solid"/>
                      <a:round/>
                      <a:headEnd type="none" w="sm" len="sm"/>
                      <a:tailEnd type="none" w="sm" len="sm"/>
                    </a:lnB>
                  </a:tcPr>
                </a:tc>
                <a:tc>
                  <a:txBody>
                    <a:bodyPr/>
                    <a:lstStyle/>
                    <a:p>
                      <a:pPr marL="342900" marR="0" lvl="0" indent="-323850" algn="just" rtl="0">
                        <a:lnSpc>
                          <a:spcPct val="100000"/>
                        </a:lnSpc>
                        <a:spcBef>
                          <a:spcPts val="0"/>
                        </a:spcBef>
                        <a:spcAft>
                          <a:spcPts val="0"/>
                        </a:spcAft>
                        <a:buClr>
                          <a:srgbClr val="000000"/>
                        </a:buClr>
                        <a:buSzPts val="300"/>
                        <a:buFont typeface="Noto Sans Symbols"/>
                        <a:buNone/>
                      </a:pPr>
                      <a:r>
                        <a:rPr lang="en-US" sz="900">
                          <a:solidFill>
                            <a:schemeClr val="dk1"/>
                          </a:solidFill>
                          <a:latin typeface="Times New Roman"/>
                          <a:ea typeface="Times New Roman"/>
                          <a:cs typeface="Times New Roman"/>
                          <a:sym typeface="Times New Roman"/>
                        </a:rPr>
                        <a:t>A multimodal fusion architecture to improve panoptic segmentation performance in the on-board computation setting. </a:t>
                      </a:r>
                      <a:endParaRPr sz="900">
                        <a:solidFill>
                          <a:schemeClr val="dk1"/>
                        </a:solidFill>
                        <a:latin typeface="Times New Roman"/>
                        <a:ea typeface="Times New Roman"/>
                        <a:cs typeface="Times New Roman"/>
                        <a:sym typeface="Times New Roman"/>
                      </a:endParaRPr>
                    </a:p>
                    <a:p>
                      <a:pPr marL="457200" marR="0" lvl="0" indent="-355600" algn="just" rtl="0">
                        <a:lnSpc>
                          <a:spcPct val="100000"/>
                        </a:lnSpc>
                        <a:spcBef>
                          <a:spcPts val="0"/>
                        </a:spcBef>
                        <a:spcAft>
                          <a:spcPts val="0"/>
                        </a:spcAft>
                        <a:buClr>
                          <a:schemeClr val="dk1"/>
                        </a:buClr>
                        <a:buSzPts val="2000"/>
                        <a:buFont typeface="Times New Roman"/>
                        <a:buChar char="●"/>
                      </a:pPr>
                      <a:r>
                        <a:rPr lang="en-US" sz="900">
                          <a:solidFill>
                            <a:schemeClr val="dk1"/>
                          </a:solidFill>
                          <a:latin typeface="Times New Roman"/>
                          <a:ea typeface="Times New Roman"/>
                          <a:cs typeface="Times New Roman"/>
                          <a:sym typeface="Times New Roman"/>
                        </a:rPr>
                        <a:t>Performance of several state-of-the-art panoptic segmentation models in an on-board processing setting using the PASTIS  dataset is benchmarked</a:t>
                      </a:r>
                      <a:endParaRPr sz="900">
                        <a:solidFill>
                          <a:schemeClr val="dk1"/>
                        </a:solidFill>
                        <a:latin typeface="Times New Roman"/>
                        <a:ea typeface="Times New Roman"/>
                        <a:cs typeface="Times New Roman"/>
                        <a:sym typeface="Times New Roman"/>
                      </a:endParaRPr>
                    </a:p>
                    <a:p>
                      <a:pPr marL="457200" marR="0" lvl="0" indent="-355600" algn="just" rtl="0">
                        <a:lnSpc>
                          <a:spcPct val="100000"/>
                        </a:lnSpc>
                        <a:spcBef>
                          <a:spcPts val="0"/>
                        </a:spcBef>
                        <a:spcAft>
                          <a:spcPts val="0"/>
                        </a:spcAft>
                        <a:buClr>
                          <a:schemeClr val="dk1"/>
                        </a:buClr>
                        <a:buSzPts val="2000"/>
                        <a:buFont typeface="Times New Roman"/>
                        <a:buChar char="●"/>
                      </a:pPr>
                      <a:r>
                        <a:rPr lang="en-US" sz="900">
                          <a:solidFill>
                            <a:schemeClr val="dk1"/>
                          </a:solidFill>
                          <a:latin typeface="Times New Roman"/>
                          <a:ea typeface="Times New Roman"/>
                          <a:cs typeface="Times New Roman"/>
                          <a:sym typeface="Times New Roman"/>
                        </a:rPr>
                        <a:t>A novel cross modality knowledge distillation pipeline to transfer the knowledge from this aforementioned </a:t>
                      </a:r>
                      <a:endParaRPr sz="900">
                        <a:solidFill>
                          <a:schemeClr val="dk1"/>
                        </a:solidFill>
                        <a:latin typeface="Times New Roman"/>
                        <a:ea typeface="Times New Roman"/>
                        <a:cs typeface="Times New Roman"/>
                        <a:sym typeface="Times New Roman"/>
                      </a:endParaRPr>
                    </a:p>
                    <a:p>
                      <a:pPr marL="457200" lvl="0" indent="-355600" algn="just" rtl="0">
                        <a:spcBef>
                          <a:spcPts val="0"/>
                        </a:spcBef>
                        <a:spcAft>
                          <a:spcPts val="0"/>
                        </a:spcAft>
                        <a:buClr>
                          <a:schemeClr val="dk1"/>
                        </a:buClr>
                        <a:buSzPts val="2000"/>
                        <a:buFont typeface="Times New Roman"/>
                        <a:buChar char="●"/>
                      </a:pPr>
                      <a:r>
                        <a:rPr lang="en-US" sz="900">
                          <a:solidFill>
                            <a:schemeClr val="dk1"/>
                          </a:solidFill>
                          <a:latin typeface="Times New Roman"/>
                          <a:ea typeface="Times New Roman"/>
                          <a:cs typeface="Times New Roman"/>
                          <a:sym typeface="Times New Roman"/>
                        </a:rPr>
                        <a:t>Multimodal teacher network to a lightweight unimodal student, </a:t>
                      </a:r>
                      <a:endParaRPr sz="900">
                        <a:solidFill>
                          <a:schemeClr val="dk1"/>
                        </a:solidFill>
                        <a:latin typeface="Times New Roman"/>
                        <a:ea typeface="Times New Roman"/>
                        <a:cs typeface="Times New Roman"/>
                        <a:sym typeface="Times New Roman"/>
                      </a:endParaRPr>
                    </a:p>
                    <a:p>
                      <a:pPr marL="457200" lvl="0" indent="-355600" algn="just" rtl="0">
                        <a:spcBef>
                          <a:spcPts val="0"/>
                        </a:spcBef>
                        <a:spcAft>
                          <a:spcPts val="0"/>
                        </a:spcAft>
                        <a:buClr>
                          <a:schemeClr val="dk1"/>
                        </a:buClr>
                        <a:buSzPts val="2000"/>
                        <a:buFont typeface="Times New Roman"/>
                        <a:buChar char="●"/>
                      </a:pPr>
                      <a:r>
                        <a:rPr lang="en-US" sz="900">
                          <a:solidFill>
                            <a:schemeClr val="dk1"/>
                          </a:solidFill>
                          <a:latin typeface="Times New Roman"/>
                          <a:ea typeface="Times New Roman"/>
                          <a:cs typeface="Times New Roman"/>
                          <a:sym typeface="Times New Roman"/>
                        </a:rPr>
                        <a:t>The best robustness to noise is achieved with the multimodal architecture (i.e., cross attention fusion), as it receives more information and can better compensate for the noise.</a:t>
                      </a:r>
                      <a:endParaRPr sz="9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900">
                        <a:solidFill>
                          <a:schemeClr val="dk1"/>
                        </a:solidFill>
                      </a:endParaRPr>
                    </a:p>
                    <a:p>
                      <a:pPr marL="342900" marR="0" lvl="0" indent="-323850" algn="just" rtl="0">
                        <a:lnSpc>
                          <a:spcPct val="100000"/>
                        </a:lnSpc>
                        <a:spcBef>
                          <a:spcPts val="0"/>
                        </a:spcBef>
                        <a:spcAft>
                          <a:spcPts val="0"/>
                        </a:spcAft>
                        <a:buClr>
                          <a:srgbClr val="000000"/>
                        </a:buClr>
                        <a:buSzPts val="300"/>
                        <a:buFont typeface="Noto Sans Symbols"/>
                        <a:buNone/>
                      </a:pPr>
                      <a:endParaRPr sz="900">
                        <a:solidFill>
                          <a:schemeClr val="dk1"/>
                        </a:solidFill>
                        <a:latin typeface="Times New Roman"/>
                        <a:ea typeface="Times New Roman"/>
                        <a:cs typeface="Times New Roman"/>
                        <a:sym typeface="Times New Roman"/>
                      </a:endParaRPr>
                    </a:p>
                    <a:p>
                      <a:pPr marL="342900" marR="0" lvl="0" indent="-323850" algn="just" rtl="0">
                        <a:lnSpc>
                          <a:spcPct val="100000"/>
                        </a:lnSpc>
                        <a:spcBef>
                          <a:spcPts val="0"/>
                        </a:spcBef>
                        <a:spcAft>
                          <a:spcPts val="0"/>
                        </a:spcAft>
                        <a:buClr>
                          <a:srgbClr val="000000"/>
                        </a:buClr>
                        <a:buSzPts val="300"/>
                        <a:buFont typeface="Noto Sans Symbols"/>
                        <a:buNone/>
                      </a:pPr>
                      <a:endParaRPr sz="900">
                        <a:solidFill>
                          <a:schemeClr val="dk1"/>
                        </a:solidFill>
                        <a:latin typeface="Times New Roman"/>
                        <a:ea typeface="Times New Roman"/>
                        <a:cs typeface="Times New Roman"/>
                        <a:sym typeface="Times New Roman"/>
                      </a:endParaRPr>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12700" cap="flat" cmpd="sng">
                      <a:solidFill>
                        <a:srgbClr val="3333CC"/>
                      </a:solidFill>
                      <a:prstDash val="solid"/>
                      <a:round/>
                      <a:headEnd type="none" w="sm" len="sm"/>
                      <a:tailEnd type="none" w="sm" len="sm"/>
                    </a:lnT>
                    <a:lnB w="12700" cap="flat" cmpd="sng">
                      <a:solidFill>
                        <a:srgbClr val="3333CC"/>
                      </a:solidFill>
                      <a:prstDash val="solid"/>
                      <a:round/>
                      <a:headEnd type="none" w="sm" len="sm"/>
                      <a:tailEnd type="none" w="sm" len="sm"/>
                    </a:lnB>
                  </a:tcPr>
                </a:tc>
                <a:tc>
                  <a:txBody>
                    <a:bodyPr/>
                    <a:lstStyle/>
                    <a:p>
                      <a:pPr marL="457200" marR="0" lvl="0" indent="-355600" algn="l" rtl="0">
                        <a:lnSpc>
                          <a:spcPct val="100000"/>
                        </a:lnSpc>
                        <a:spcBef>
                          <a:spcPts val="0"/>
                        </a:spcBef>
                        <a:spcAft>
                          <a:spcPts val="0"/>
                        </a:spcAft>
                        <a:buClr>
                          <a:schemeClr val="dk1"/>
                        </a:buClr>
                        <a:buSzPts val="2000"/>
                        <a:buFont typeface="Times New Roman"/>
                        <a:buChar char="●"/>
                      </a:pPr>
                      <a:r>
                        <a:rPr lang="en-US" sz="900" dirty="0">
                          <a:solidFill>
                            <a:schemeClr val="dk1"/>
                          </a:solidFill>
                          <a:latin typeface="Times New Roman"/>
                          <a:ea typeface="Times New Roman"/>
                          <a:cs typeface="Times New Roman"/>
                          <a:sym typeface="Times New Roman"/>
                        </a:rPr>
                        <a:t>Framework does not support and process hyperspectral images. </a:t>
                      </a:r>
                      <a:endParaRPr sz="900" dirty="0">
                        <a:solidFill>
                          <a:schemeClr val="dk1"/>
                        </a:solidFill>
                        <a:latin typeface="Times New Roman"/>
                        <a:ea typeface="Times New Roman"/>
                        <a:cs typeface="Times New Roman"/>
                        <a:sym typeface="Times New Roman"/>
                      </a:endParaRPr>
                    </a:p>
                    <a:p>
                      <a:pPr marL="457200" marR="0" lvl="0" indent="-355600" algn="l" rtl="0">
                        <a:lnSpc>
                          <a:spcPct val="100000"/>
                        </a:lnSpc>
                        <a:spcBef>
                          <a:spcPts val="0"/>
                        </a:spcBef>
                        <a:spcAft>
                          <a:spcPts val="0"/>
                        </a:spcAft>
                        <a:buClr>
                          <a:schemeClr val="dk1"/>
                        </a:buClr>
                        <a:buSzPts val="2000"/>
                        <a:buFont typeface="Times New Roman"/>
                        <a:buChar char="●"/>
                      </a:pPr>
                      <a:r>
                        <a:rPr lang="en-US" sz="900" dirty="0">
                          <a:solidFill>
                            <a:schemeClr val="dk1"/>
                          </a:solidFill>
                          <a:latin typeface="Times New Roman"/>
                          <a:ea typeface="Times New Roman"/>
                          <a:cs typeface="Times New Roman"/>
                          <a:sym typeface="Times New Roman"/>
                        </a:rPr>
                        <a:t>Semantic segmentation tasks are significantly simpler than the panoptic segmentation task attempted</a:t>
                      </a:r>
                      <a:endParaRPr sz="900" dirty="0">
                        <a:solidFill>
                          <a:schemeClr val="dk1"/>
                        </a:solidFill>
                        <a:latin typeface="Times New Roman"/>
                        <a:ea typeface="Times New Roman"/>
                        <a:cs typeface="Times New Roman"/>
                        <a:sym typeface="Times New Roman"/>
                      </a:endParaRPr>
                    </a:p>
                    <a:p>
                      <a:pPr marL="457200" lvl="0" indent="-355600" algn="l" rtl="0">
                        <a:spcBef>
                          <a:spcPts val="0"/>
                        </a:spcBef>
                        <a:spcAft>
                          <a:spcPts val="0"/>
                        </a:spcAft>
                        <a:buClr>
                          <a:schemeClr val="dk1"/>
                        </a:buClr>
                        <a:buSzPts val="2000"/>
                        <a:buFont typeface="Times New Roman"/>
                        <a:buChar char="●"/>
                      </a:pPr>
                      <a:r>
                        <a:rPr lang="en-US" sz="900" dirty="0">
                          <a:solidFill>
                            <a:schemeClr val="dk1"/>
                          </a:solidFill>
                          <a:latin typeface="Times New Roman"/>
                          <a:ea typeface="Times New Roman"/>
                          <a:cs typeface="Times New Roman"/>
                          <a:sym typeface="Times New Roman"/>
                        </a:rPr>
                        <a:t>Panoptic segmentation models are very computationally complex, in a resource constrained setting</a:t>
                      </a:r>
                      <a:endParaRPr sz="900" dirty="0">
                        <a:solidFill>
                          <a:schemeClr val="dk1"/>
                        </a:solidFill>
                        <a:latin typeface="Times New Roman"/>
                        <a:ea typeface="Times New Roman"/>
                        <a:cs typeface="Times New Roman"/>
                        <a:sym typeface="Times New Roman"/>
                      </a:endParaRPr>
                    </a:p>
                    <a:p>
                      <a:pPr marL="457200" marR="0" lvl="0" indent="-438150" algn="l" rtl="0">
                        <a:lnSpc>
                          <a:spcPct val="100000"/>
                        </a:lnSpc>
                        <a:spcBef>
                          <a:spcPts val="0"/>
                        </a:spcBef>
                        <a:spcAft>
                          <a:spcPts val="0"/>
                        </a:spcAft>
                        <a:buClr>
                          <a:srgbClr val="000000"/>
                        </a:buClr>
                        <a:buSzPts val="300"/>
                        <a:buFont typeface="Arial"/>
                        <a:buNone/>
                      </a:pPr>
                      <a:endParaRPr sz="900" dirty="0">
                        <a:solidFill>
                          <a:schemeClr val="dk1"/>
                        </a:solidFill>
                        <a:latin typeface="Times New Roman"/>
                        <a:ea typeface="Times New Roman"/>
                        <a:cs typeface="Times New Roman"/>
                        <a:sym typeface="Times New Roman"/>
                      </a:endParaRPr>
                    </a:p>
                  </a:txBody>
                  <a:tcPr marL="51984"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12700" cap="flat" cmpd="sng">
                      <a:solidFill>
                        <a:srgbClr val="3333CC"/>
                      </a:solidFill>
                      <a:prstDash val="solid"/>
                      <a:round/>
                      <a:headEnd type="none" w="sm" len="sm"/>
                      <a:tailEnd type="none" w="sm" len="sm"/>
                    </a:lnT>
                    <a:lnB w="12700" cap="flat" cmpd="sng">
                      <a:solidFill>
                        <a:srgbClr val="3333CC"/>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8"/>
          <p:cNvSpPr txBox="1"/>
          <p:nvPr/>
        </p:nvSpPr>
        <p:spPr>
          <a:xfrm>
            <a:off x="12595" y="0"/>
            <a:ext cx="9146269" cy="5143523"/>
          </a:xfrm>
          <a:prstGeom prst="rect">
            <a:avLst/>
          </a:prstGeom>
          <a:solidFill>
            <a:schemeClr val="lt1">
              <a:alpha val="98040"/>
            </a:schemeClr>
          </a:solidFill>
          <a:ln w="76200" cap="flat" cmpd="sng">
            <a:solidFill>
              <a:srgbClr val="005893"/>
            </a:solidFill>
            <a:prstDash val="solid"/>
            <a:miter lim="800000"/>
            <a:headEnd type="none" w="sm" len="sm"/>
            <a:tailEnd type="none" w="sm" len="sm"/>
          </a:ln>
        </p:spPr>
        <p:txBody>
          <a:bodyPr spcFirstLastPara="1" wrap="square" lIns="41580" tIns="20785" rIns="41580" bIns="20785" anchor="ctr" anchorCtr="0">
            <a:noAutofit/>
          </a:bodyPr>
          <a:lstStyle/>
          <a:p>
            <a:pPr>
              <a:buClr>
                <a:srgbClr val="000000"/>
              </a:buClr>
              <a:buSzPts val="1800"/>
            </a:pPr>
            <a:endParaRPr sz="819">
              <a:solidFill>
                <a:schemeClr val="dk1"/>
              </a:solidFill>
              <a:latin typeface="Calibri"/>
              <a:ea typeface="Calibri"/>
              <a:cs typeface="Calibri"/>
              <a:sym typeface="Calibri"/>
            </a:endParaRPr>
          </a:p>
        </p:txBody>
      </p:sp>
      <p:sp>
        <p:nvSpPr>
          <p:cNvPr id="74" name="Google Shape;74;p8"/>
          <p:cNvSpPr txBox="1"/>
          <p:nvPr/>
        </p:nvSpPr>
        <p:spPr>
          <a:xfrm>
            <a:off x="457344" y="137180"/>
            <a:ext cx="322681" cy="32268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a:buClr>
                <a:srgbClr val="000000"/>
              </a:buClr>
              <a:buSzPts val="1800"/>
            </a:pPr>
            <a:endParaRPr sz="819">
              <a:solidFill>
                <a:schemeClr val="dk1"/>
              </a:solidFill>
              <a:latin typeface="Calibri"/>
              <a:ea typeface="Calibri"/>
              <a:cs typeface="Calibri"/>
              <a:sym typeface="Calibri"/>
            </a:endParaRPr>
          </a:p>
        </p:txBody>
      </p:sp>
      <p:sp>
        <p:nvSpPr>
          <p:cNvPr id="75" name="Google Shape;75;p8"/>
          <p:cNvSpPr/>
          <p:nvPr/>
        </p:nvSpPr>
        <p:spPr>
          <a:xfrm>
            <a:off x="1359118" y="328509"/>
            <a:ext cx="26024" cy="25960"/>
          </a:xfrm>
          <a:custGeom>
            <a:avLst/>
            <a:gdLst/>
            <a:ahLst/>
            <a:cxnLst/>
            <a:rect l="l" t="t" r="r" b="b"/>
            <a:pathLst>
              <a:path w="56514" h="56515" extrusionOk="0">
                <a:moveTo>
                  <a:pt x="28145" y="0"/>
                </a:moveTo>
                <a:lnTo>
                  <a:pt x="17205" y="2207"/>
                </a:lnTo>
                <a:lnTo>
                  <a:pt x="8257" y="8227"/>
                </a:lnTo>
                <a:lnTo>
                  <a:pt x="2217" y="17157"/>
                </a:lnTo>
                <a:lnTo>
                  <a:pt x="0" y="28093"/>
                </a:lnTo>
                <a:lnTo>
                  <a:pt x="2217" y="39037"/>
                </a:lnTo>
                <a:lnTo>
                  <a:pt x="8257" y="47985"/>
                </a:lnTo>
                <a:lnTo>
                  <a:pt x="17205" y="54023"/>
                </a:lnTo>
                <a:lnTo>
                  <a:pt x="28145" y="56239"/>
                </a:lnTo>
                <a:lnTo>
                  <a:pt x="39070" y="54023"/>
                </a:lnTo>
                <a:lnTo>
                  <a:pt x="41803" y="52176"/>
                </a:lnTo>
                <a:lnTo>
                  <a:pt x="28145" y="52176"/>
                </a:lnTo>
                <a:lnTo>
                  <a:pt x="18768" y="50280"/>
                </a:lnTo>
                <a:lnTo>
                  <a:pt x="11113" y="45113"/>
                </a:lnTo>
                <a:lnTo>
                  <a:pt x="5954" y="37457"/>
                </a:lnTo>
                <a:lnTo>
                  <a:pt x="4062" y="28093"/>
                </a:lnTo>
                <a:lnTo>
                  <a:pt x="5954" y="18722"/>
                </a:lnTo>
                <a:lnTo>
                  <a:pt x="11113" y="11052"/>
                </a:lnTo>
                <a:lnTo>
                  <a:pt x="18768" y="5870"/>
                </a:lnTo>
                <a:lnTo>
                  <a:pt x="28145" y="3968"/>
                </a:lnTo>
                <a:lnTo>
                  <a:pt x="41684" y="3968"/>
                </a:lnTo>
                <a:lnTo>
                  <a:pt x="39070" y="2207"/>
                </a:lnTo>
                <a:lnTo>
                  <a:pt x="28145" y="0"/>
                </a:lnTo>
                <a:close/>
              </a:path>
              <a:path w="56514" h="56515" extrusionOk="0">
                <a:moveTo>
                  <a:pt x="41684" y="3968"/>
                </a:moveTo>
                <a:lnTo>
                  <a:pt x="28145" y="3968"/>
                </a:lnTo>
                <a:lnTo>
                  <a:pt x="37529" y="5870"/>
                </a:lnTo>
                <a:lnTo>
                  <a:pt x="45187" y="11052"/>
                </a:lnTo>
                <a:lnTo>
                  <a:pt x="50347" y="18722"/>
                </a:lnTo>
                <a:lnTo>
                  <a:pt x="52239" y="28093"/>
                </a:lnTo>
                <a:lnTo>
                  <a:pt x="50347" y="37457"/>
                </a:lnTo>
                <a:lnTo>
                  <a:pt x="45187" y="45113"/>
                </a:lnTo>
                <a:lnTo>
                  <a:pt x="37529"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a:buClr>
                <a:srgbClr val="000000"/>
              </a:buClr>
              <a:buSzPts val="1800"/>
            </a:pPr>
            <a:endParaRPr sz="819">
              <a:solidFill>
                <a:schemeClr val="dk1"/>
              </a:solidFill>
              <a:latin typeface="Calibri"/>
              <a:ea typeface="Calibri"/>
              <a:cs typeface="Calibri"/>
              <a:sym typeface="Calibri"/>
            </a:endParaRPr>
          </a:p>
        </p:txBody>
      </p:sp>
      <p:sp>
        <p:nvSpPr>
          <p:cNvPr id="76" name="Google Shape;76;p8"/>
          <p:cNvSpPr/>
          <p:nvPr/>
        </p:nvSpPr>
        <p:spPr>
          <a:xfrm>
            <a:off x="1366338" y="334284"/>
            <a:ext cx="11552" cy="1444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46" y="5329"/>
                </a:lnTo>
                <a:lnTo>
                  <a:pt x="21894" y="3863"/>
                </a:lnTo>
                <a:lnTo>
                  <a:pt x="18564" y="848"/>
                </a:lnTo>
                <a:lnTo>
                  <a:pt x="11999" y="0"/>
                </a:lnTo>
                <a:close/>
              </a:path>
              <a:path w="25400" h="31750" extrusionOk="0">
                <a:moveTo>
                  <a:pt x="16472" y="18292"/>
                </a:moveTo>
                <a:lnTo>
                  <a:pt x="6827" y="18292"/>
                </a:lnTo>
                <a:lnTo>
                  <a:pt x="9737" y="18680"/>
                </a:lnTo>
                <a:lnTo>
                  <a:pt x="11465" y="19999"/>
                </a:lnTo>
                <a:lnTo>
                  <a:pt x="14481" y="24596"/>
                </a:lnTo>
                <a:lnTo>
                  <a:pt x="18564" y="31423"/>
                </a:lnTo>
                <a:lnTo>
                  <a:pt x="25402" y="31423"/>
                </a:lnTo>
                <a:lnTo>
                  <a:pt x="21967" y="25318"/>
                </a:lnTo>
                <a:lnTo>
                  <a:pt x="18721" y="20229"/>
                </a:lnTo>
                <a:lnTo>
                  <a:pt x="16472" y="18292"/>
                </a:lnTo>
                <a:close/>
              </a:path>
              <a:path w="25400" h="31750" extrusionOk="0">
                <a:moveTo>
                  <a:pt x="22246" y="5329"/>
                </a:moveTo>
                <a:lnTo>
                  <a:pt x="10156" y="5329"/>
                </a:lnTo>
                <a:lnTo>
                  <a:pt x="14324" y="5444"/>
                </a:lnTo>
                <a:lnTo>
                  <a:pt x="16439" y="6638"/>
                </a:lnTo>
                <a:lnTo>
                  <a:pt x="17224" y="9224"/>
                </a:lnTo>
                <a:lnTo>
                  <a:pt x="16638" y="11580"/>
                </a:lnTo>
                <a:lnTo>
                  <a:pt x="15057" y="12889"/>
                </a:lnTo>
                <a:lnTo>
                  <a:pt x="9915" y="13277"/>
                </a:lnTo>
                <a:lnTo>
                  <a:pt x="21701" y="13277"/>
                </a:lnTo>
                <a:lnTo>
                  <a:pt x="23088" y="8837"/>
                </a:lnTo>
                <a:lnTo>
                  <a:pt x="22246" y="5329"/>
                </a:lnTo>
                <a:close/>
              </a:path>
            </a:pathLst>
          </a:custGeom>
          <a:solidFill>
            <a:srgbClr val="231F20"/>
          </a:solidFill>
          <a:ln>
            <a:noFill/>
          </a:ln>
        </p:spPr>
        <p:txBody>
          <a:bodyPr spcFirstLastPara="1" wrap="square" lIns="0" tIns="0" rIns="0" bIns="0" anchor="t" anchorCtr="0">
            <a:noAutofit/>
          </a:bodyPr>
          <a:lstStyle/>
          <a:p>
            <a:pPr>
              <a:buClr>
                <a:srgbClr val="000000"/>
              </a:buClr>
              <a:buSzPts val="1800"/>
            </a:pPr>
            <a:endParaRPr sz="819">
              <a:solidFill>
                <a:schemeClr val="dk1"/>
              </a:solidFill>
              <a:latin typeface="Calibri"/>
              <a:ea typeface="Calibri"/>
              <a:cs typeface="Calibri"/>
              <a:sym typeface="Calibri"/>
            </a:endParaRPr>
          </a:p>
        </p:txBody>
      </p:sp>
      <p:sp>
        <p:nvSpPr>
          <p:cNvPr id="77" name="Google Shape;77;p8"/>
          <p:cNvSpPr txBox="1"/>
          <p:nvPr/>
        </p:nvSpPr>
        <p:spPr>
          <a:xfrm>
            <a:off x="829173" y="205048"/>
            <a:ext cx="623804" cy="245366"/>
          </a:xfrm>
          <a:prstGeom prst="rect">
            <a:avLst/>
          </a:prstGeom>
          <a:noFill/>
          <a:ln>
            <a:noFill/>
          </a:ln>
        </p:spPr>
        <p:txBody>
          <a:bodyPr spcFirstLastPara="1" wrap="square" lIns="0" tIns="7789" rIns="0" bIns="0" anchor="t" anchorCtr="0">
            <a:spAutoFit/>
          </a:bodyPr>
          <a:lstStyle/>
          <a:p>
            <a:pPr marL="5776">
              <a:lnSpc>
                <a:spcPct val="106250"/>
              </a:lnSpc>
              <a:buClr>
                <a:srgbClr val="231F20"/>
              </a:buClr>
              <a:buSzPts val="1600"/>
            </a:pPr>
            <a:r>
              <a:rPr lang="en-US" sz="728" b="1">
                <a:solidFill>
                  <a:srgbClr val="231F20"/>
                </a:solidFill>
                <a:latin typeface="Helvetica Neue"/>
                <a:ea typeface="Helvetica Neue"/>
                <a:cs typeface="Helvetica Neue"/>
                <a:sym typeface="Helvetica Neue"/>
              </a:rPr>
              <a:t>RV College of </a:t>
            </a:r>
            <a:endParaRPr sz="637"/>
          </a:p>
          <a:p>
            <a:pPr marL="5776">
              <a:lnSpc>
                <a:spcPct val="106250"/>
              </a:lnSpc>
              <a:spcBef>
                <a:spcPts val="46"/>
              </a:spcBef>
              <a:buClr>
                <a:srgbClr val="231F20"/>
              </a:buClr>
              <a:buSzPts val="1600"/>
            </a:pPr>
            <a:r>
              <a:rPr lang="en-US" sz="728" b="1">
                <a:solidFill>
                  <a:srgbClr val="231F20"/>
                </a:solidFill>
                <a:latin typeface="Helvetica Neue"/>
                <a:ea typeface="Helvetica Neue"/>
                <a:cs typeface="Helvetica Neue"/>
                <a:sym typeface="Helvetica Neue"/>
              </a:rPr>
              <a:t>Engineering</a:t>
            </a:r>
            <a:endParaRPr sz="637"/>
          </a:p>
        </p:txBody>
      </p:sp>
      <p:sp>
        <p:nvSpPr>
          <p:cNvPr id="78" name="Google Shape;78;p8"/>
          <p:cNvSpPr txBox="1"/>
          <p:nvPr/>
        </p:nvSpPr>
        <p:spPr>
          <a:xfrm>
            <a:off x="3393703" y="152341"/>
            <a:ext cx="2599186" cy="383457"/>
          </a:xfrm>
          <a:prstGeom prst="rect">
            <a:avLst/>
          </a:prstGeom>
          <a:noFill/>
          <a:ln>
            <a:noFill/>
          </a:ln>
        </p:spPr>
        <p:txBody>
          <a:bodyPr spcFirstLastPara="1" wrap="square" lIns="0" tIns="5480" rIns="0" bIns="0" anchor="t" anchorCtr="0">
            <a:spAutoFit/>
          </a:bodyPr>
          <a:lstStyle/>
          <a:p>
            <a:pPr marL="5776">
              <a:buClr>
                <a:schemeClr val="dk2"/>
              </a:buClr>
              <a:buSzPts val="5400"/>
            </a:pPr>
            <a:r>
              <a:rPr lang="en-US" sz="2456">
                <a:solidFill>
                  <a:schemeClr val="dk2"/>
                </a:solidFill>
                <a:latin typeface="Calibri"/>
                <a:ea typeface="Calibri"/>
                <a:cs typeface="Calibri"/>
                <a:sym typeface="Calibri"/>
              </a:rPr>
              <a:t>Literature Survey</a:t>
            </a:r>
            <a:endParaRPr sz="637"/>
          </a:p>
        </p:txBody>
      </p:sp>
      <p:sp>
        <p:nvSpPr>
          <p:cNvPr id="79" name="Google Shape;79;p8"/>
          <p:cNvSpPr/>
          <p:nvPr/>
        </p:nvSpPr>
        <p:spPr>
          <a:xfrm>
            <a:off x="458789" y="542219"/>
            <a:ext cx="8426272"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a:buClr>
                <a:srgbClr val="000000"/>
              </a:buClr>
              <a:buSzPts val="1800"/>
            </a:pPr>
            <a:endParaRPr sz="819">
              <a:solidFill>
                <a:schemeClr val="dk1"/>
              </a:solidFill>
              <a:latin typeface="Calibri"/>
              <a:ea typeface="Calibri"/>
              <a:cs typeface="Calibri"/>
              <a:sym typeface="Calibri"/>
            </a:endParaRPr>
          </a:p>
        </p:txBody>
      </p:sp>
      <p:sp>
        <p:nvSpPr>
          <p:cNvPr id="80" name="Google Shape;80;p8"/>
          <p:cNvSpPr txBox="1">
            <a:spLocks noGrp="1"/>
          </p:cNvSpPr>
          <p:nvPr>
            <p:ph type="title"/>
          </p:nvPr>
        </p:nvSpPr>
        <p:spPr>
          <a:xfrm>
            <a:off x="7205842" y="185553"/>
            <a:ext cx="1673576" cy="209929"/>
          </a:xfrm>
          <a:prstGeom prst="rect">
            <a:avLst/>
          </a:prstGeom>
          <a:noFill/>
          <a:ln>
            <a:noFill/>
          </a:ln>
        </p:spPr>
        <p:txBody>
          <a:bodyPr spcFirstLastPara="1" vert="horz" wrap="square" lIns="0" tIns="0" rIns="0" bIns="0" rtlCol="0" anchor="t" anchorCtr="0">
            <a:spAutoFit/>
          </a:bodyPr>
          <a:lstStyle/>
          <a:p>
            <a:pPr algn="r">
              <a:buClr>
                <a:srgbClr val="422C75"/>
              </a:buClr>
              <a:buSzPts val="3000"/>
            </a:pPr>
            <a:r>
              <a:rPr lang="en-US" sz="1364" i="1">
                <a:solidFill>
                  <a:srgbClr val="422C75"/>
                </a:solidFill>
                <a:latin typeface="Playfair Display"/>
                <a:ea typeface="Playfair Display"/>
                <a:cs typeface="Playfair Display"/>
                <a:sym typeface="Playfair Display"/>
              </a:rPr>
              <a:t>Go, change the world</a:t>
            </a:r>
            <a:endParaRPr/>
          </a:p>
        </p:txBody>
      </p:sp>
      <p:sp>
        <p:nvSpPr>
          <p:cNvPr id="81" name="Google Shape;81;p8"/>
          <p:cNvSpPr txBox="1"/>
          <p:nvPr/>
        </p:nvSpPr>
        <p:spPr>
          <a:xfrm>
            <a:off x="6583482" y="4783224"/>
            <a:ext cx="2103226" cy="126060"/>
          </a:xfrm>
          <a:prstGeom prst="rect">
            <a:avLst/>
          </a:prstGeom>
          <a:noFill/>
          <a:ln>
            <a:noFill/>
          </a:ln>
        </p:spPr>
        <p:txBody>
          <a:bodyPr spcFirstLastPara="1" wrap="square" lIns="0" tIns="0" rIns="0" bIns="0" anchor="t" anchorCtr="0">
            <a:spAutoFit/>
          </a:bodyPr>
          <a:lstStyle/>
          <a:p>
            <a:pPr algn="r">
              <a:buClr>
                <a:srgbClr val="898989"/>
              </a:buClr>
              <a:buSzPts val="1800"/>
            </a:pPr>
            <a:fld id="{00000000-1234-1234-1234-123412341234}" type="slidenum">
              <a:rPr lang="en-US" sz="819">
                <a:solidFill>
                  <a:srgbClr val="898989"/>
                </a:solidFill>
                <a:latin typeface="Calibri"/>
                <a:ea typeface="Calibri"/>
                <a:cs typeface="Calibri"/>
                <a:sym typeface="Calibri"/>
              </a:rPr>
              <a:pPr algn="r">
                <a:buClr>
                  <a:srgbClr val="898989"/>
                </a:buClr>
                <a:buSzPts val="1800"/>
              </a:pPr>
              <a:t>7</a:t>
            </a:fld>
            <a:endParaRPr sz="637"/>
          </a:p>
        </p:txBody>
      </p:sp>
      <p:graphicFrame>
        <p:nvGraphicFramePr>
          <p:cNvPr id="82" name="Google Shape;82;p8"/>
          <p:cNvGraphicFramePr/>
          <p:nvPr/>
        </p:nvGraphicFramePr>
        <p:xfrm>
          <a:off x="323053" y="535886"/>
          <a:ext cx="8698587" cy="5194424"/>
        </p:xfrm>
        <a:graphic>
          <a:graphicData uri="http://schemas.openxmlformats.org/drawingml/2006/table">
            <a:tbl>
              <a:tblPr>
                <a:noFill/>
              </a:tblPr>
              <a:tblGrid>
                <a:gridCol w="353051">
                  <a:extLst>
                    <a:ext uri="{9D8B030D-6E8A-4147-A177-3AD203B41FA5}">
                      <a16:colId xmlns:a16="http://schemas.microsoft.com/office/drawing/2014/main" val="20000"/>
                    </a:ext>
                  </a:extLst>
                </a:gridCol>
                <a:gridCol w="1553008">
                  <a:extLst>
                    <a:ext uri="{9D8B030D-6E8A-4147-A177-3AD203B41FA5}">
                      <a16:colId xmlns:a16="http://schemas.microsoft.com/office/drawing/2014/main" val="20001"/>
                    </a:ext>
                  </a:extLst>
                </a:gridCol>
                <a:gridCol w="2046854">
                  <a:extLst>
                    <a:ext uri="{9D8B030D-6E8A-4147-A177-3AD203B41FA5}">
                      <a16:colId xmlns:a16="http://schemas.microsoft.com/office/drawing/2014/main" val="20002"/>
                    </a:ext>
                  </a:extLst>
                </a:gridCol>
                <a:gridCol w="2999888">
                  <a:extLst>
                    <a:ext uri="{9D8B030D-6E8A-4147-A177-3AD203B41FA5}">
                      <a16:colId xmlns:a16="http://schemas.microsoft.com/office/drawing/2014/main" val="20003"/>
                    </a:ext>
                  </a:extLst>
                </a:gridCol>
                <a:gridCol w="1745786">
                  <a:extLst>
                    <a:ext uri="{9D8B030D-6E8A-4147-A177-3AD203B41FA5}">
                      <a16:colId xmlns:a16="http://schemas.microsoft.com/office/drawing/2014/main" val="20004"/>
                    </a:ext>
                  </a:extLst>
                </a:gridCol>
              </a:tblGrid>
              <a:tr h="478280">
                <a:tc>
                  <a:txBody>
                    <a:bodyPr/>
                    <a:lstStyle/>
                    <a:p>
                      <a:pPr marL="0" marR="0" lvl="0" indent="0" algn="l" rtl="0">
                        <a:lnSpc>
                          <a:spcPct val="100000"/>
                        </a:lnSpc>
                        <a:spcBef>
                          <a:spcPts val="0"/>
                        </a:spcBef>
                        <a:spcAft>
                          <a:spcPts val="0"/>
                        </a:spcAft>
                        <a:buClr>
                          <a:schemeClr val="dk1"/>
                        </a:buClr>
                        <a:buSzPts val="2800"/>
                        <a:buFont typeface="Times New Roman"/>
                        <a:buNone/>
                      </a:pPr>
                      <a:r>
                        <a:rPr lang="en-US" sz="1300" b="0" i="0" u="none" strike="noStrike" cap="none">
                          <a:solidFill>
                            <a:schemeClr val="dk1"/>
                          </a:solidFill>
                          <a:latin typeface="Times New Roman"/>
                          <a:ea typeface="Times New Roman"/>
                          <a:cs typeface="Times New Roman"/>
                          <a:sym typeface="Times New Roman"/>
                        </a:rPr>
                        <a:t>SL No</a:t>
                      </a:r>
                      <a:endParaRPr sz="600" u="none" strike="noStrike" cap="none"/>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12700" cap="flat" cmpd="sng">
                      <a:solidFill>
                        <a:srgbClr val="3333CC"/>
                      </a:solidFill>
                      <a:prstDash val="solid"/>
                      <a:round/>
                      <a:headEnd type="none" w="sm" len="sm"/>
                      <a:tailEnd type="none" w="sm" len="sm"/>
                    </a:lnT>
                    <a:lnB w="25400" cap="flat" cmpd="sng">
                      <a:solidFill>
                        <a:srgbClr val="3333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800"/>
                        <a:buFont typeface="Times New Roman"/>
                        <a:buNone/>
                      </a:pPr>
                      <a:r>
                        <a:rPr lang="en-US" sz="1300" b="1" i="0" u="none" strike="noStrike" cap="none">
                          <a:solidFill>
                            <a:srgbClr val="000000"/>
                          </a:solidFill>
                          <a:latin typeface="Times New Roman"/>
                          <a:ea typeface="Times New Roman"/>
                          <a:cs typeface="Times New Roman"/>
                          <a:sym typeface="Times New Roman"/>
                        </a:rPr>
                        <a:t>Source</a:t>
                      </a:r>
                      <a:endParaRPr sz="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800"/>
                        <a:buFont typeface="Times New Roman"/>
                        <a:buNone/>
                      </a:pPr>
                      <a:r>
                        <a:rPr lang="en-US" sz="1300" b="1" i="0" u="none" strike="noStrike" cap="none">
                          <a:solidFill>
                            <a:srgbClr val="000000"/>
                          </a:solidFill>
                          <a:latin typeface="Times New Roman"/>
                          <a:ea typeface="Times New Roman"/>
                          <a:cs typeface="Times New Roman"/>
                          <a:sym typeface="Times New Roman"/>
                        </a:rPr>
                        <a:t>(Latest)</a:t>
                      </a:r>
                      <a:endParaRPr sz="600" u="none" strike="noStrike" cap="none"/>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12700" cap="flat" cmpd="sng">
                      <a:solidFill>
                        <a:srgbClr val="3333CC"/>
                      </a:solidFill>
                      <a:prstDash val="solid"/>
                      <a:round/>
                      <a:headEnd type="none" w="sm" len="sm"/>
                      <a:tailEnd type="none" w="sm" len="sm"/>
                    </a:lnT>
                    <a:lnB w="25400" cap="flat" cmpd="sng">
                      <a:solidFill>
                        <a:srgbClr val="3333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800"/>
                        <a:buFont typeface="Times New Roman"/>
                        <a:buNone/>
                      </a:pPr>
                      <a:r>
                        <a:rPr lang="en-US" sz="1300" b="1" i="0" u="none" strike="noStrike" cap="none">
                          <a:solidFill>
                            <a:srgbClr val="000000"/>
                          </a:solidFill>
                          <a:latin typeface="Times New Roman"/>
                          <a:ea typeface="Times New Roman"/>
                          <a:cs typeface="Times New Roman"/>
                          <a:sym typeface="Times New Roman"/>
                        </a:rPr>
                        <a:t>Paper Details</a:t>
                      </a:r>
                      <a:endParaRPr sz="600" u="none" strike="noStrike" cap="none"/>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12700" cap="flat" cmpd="sng">
                      <a:solidFill>
                        <a:srgbClr val="3333CC"/>
                      </a:solidFill>
                      <a:prstDash val="solid"/>
                      <a:round/>
                      <a:headEnd type="none" w="sm" len="sm"/>
                      <a:tailEnd type="none" w="sm" len="sm"/>
                    </a:lnT>
                    <a:lnB w="25400" cap="flat" cmpd="sng">
                      <a:solidFill>
                        <a:srgbClr val="3333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800"/>
                        <a:buFont typeface="Times New Roman"/>
                        <a:buNone/>
                      </a:pPr>
                      <a:r>
                        <a:rPr lang="en-US" sz="1300" b="1" i="0" u="none" strike="noStrike" cap="none">
                          <a:solidFill>
                            <a:srgbClr val="000000"/>
                          </a:solidFill>
                          <a:latin typeface="Times New Roman"/>
                          <a:ea typeface="Times New Roman"/>
                          <a:cs typeface="Times New Roman"/>
                          <a:sym typeface="Times New Roman"/>
                        </a:rPr>
                        <a:t>Key Attributes/Findings</a:t>
                      </a:r>
                      <a:endParaRPr sz="600" u="none" strike="noStrike" cap="none"/>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12700" cap="flat" cmpd="sng">
                      <a:solidFill>
                        <a:srgbClr val="3333CC"/>
                      </a:solidFill>
                      <a:prstDash val="solid"/>
                      <a:round/>
                      <a:headEnd type="none" w="sm" len="sm"/>
                      <a:tailEnd type="none" w="sm" len="sm"/>
                    </a:lnT>
                    <a:lnB w="25400" cap="flat" cmpd="sng">
                      <a:solidFill>
                        <a:srgbClr val="3333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800"/>
                        <a:buFont typeface="Times New Roman"/>
                        <a:buNone/>
                      </a:pPr>
                      <a:r>
                        <a:rPr lang="en-US" sz="1300" b="1" i="0" u="none" strike="noStrike" cap="none">
                          <a:solidFill>
                            <a:srgbClr val="000000"/>
                          </a:solidFill>
                          <a:latin typeface="Times New Roman"/>
                          <a:ea typeface="Times New Roman"/>
                          <a:cs typeface="Times New Roman"/>
                          <a:sym typeface="Times New Roman"/>
                        </a:rPr>
                        <a:t>Challenges/</a:t>
                      </a:r>
                      <a:endParaRPr sz="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800"/>
                        <a:buFont typeface="Times New Roman"/>
                        <a:buNone/>
                      </a:pPr>
                      <a:r>
                        <a:rPr lang="en-US" sz="1300" b="1" i="0" u="none" strike="noStrike" cap="none">
                          <a:solidFill>
                            <a:srgbClr val="000000"/>
                          </a:solidFill>
                          <a:latin typeface="Times New Roman"/>
                          <a:ea typeface="Times New Roman"/>
                          <a:cs typeface="Times New Roman"/>
                          <a:sym typeface="Times New Roman"/>
                        </a:rPr>
                        <a:t>Limitations</a:t>
                      </a:r>
                      <a:endParaRPr sz="600" u="none" strike="noStrike" cap="none"/>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12700" cap="flat" cmpd="sng">
                      <a:solidFill>
                        <a:srgbClr val="3333CC"/>
                      </a:solidFill>
                      <a:prstDash val="solid"/>
                      <a:round/>
                      <a:headEnd type="none" w="sm" len="sm"/>
                      <a:tailEnd type="none" w="sm" len="sm"/>
                    </a:lnT>
                    <a:lnB w="25400" cap="flat" cmpd="sng">
                      <a:solidFill>
                        <a:srgbClr val="3333CC"/>
                      </a:solidFill>
                      <a:prstDash val="solid"/>
                      <a:round/>
                      <a:headEnd type="none" w="sm" len="sm"/>
                      <a:tailEnd type="none" w="sm" len="sm"/>
                    </a:lnB>
                  </a:tcPr>
                </a:tc>
                <a:extLst>
                  <a:ext uri="{0D108BD9-81ED-4DB2-BD59-A6C34878D82A}">
                    <a16:rowId xmlns:a16="http://schemas.microsoft.com/office/drawing/2014/main" val="10000"/>
                  </a:ext>
                </a:extLst>
              </a:tr>
              <a:tr h="1952675">
                <a:tc>
                  <a:txBody>
                    <a:bodyPr/>
                    <a:lstStyle/>
                    <a:p>
                      <a:pPr marL="0" marR="0" lvl="0" indent="0" algn="ctr" rtl="0">
                        <a:lnSpc>
                          <a:spcPct val="100000"/>
                        </a:lnSpc>
                        <a:spcBef>
                          <a:spcPts val="0"/>
                        </a:spcBef>
                        <a:spcAft>
                          <a:spcPts val="0"/>
                        </a:spcAft>
                        <a:buClr>
                          <a:schemeClr val="dk1"/>
                        </a:buClr>
                        <a:buSzPts val="2400"/>
                        <a:buFont typeface="Times New Roman"/>
                        <a:buNone/>
                      </a:pPr>
                      <a:r>
                        <a:rPr lang="en-US" sz="1100" dirty="0"/>
                        <a:t>9.</a:t>
                      </a:r>
                      <a:endParaRPr sz="1100" u="none" strike="noStrike" cap="none" dirty="0"/>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25400" cap="flat" cmpd="sng">
                      <a:solidFill>
                        <a:srgbClr val="3333CC"/>
                      </a:solidFill>
                      <a:prstDash val="solid"/>
                      <a:round/>
                      <a:headEnd type="none" w="sm" len="sm"/>
                      <a:tailEnd type="none" w="sm" len="sm"/>
                    </a:lnT>
                    <a:lnB w="12700" cap="flat" cmpd="sng">
                      <a:solidFill>
                        <a:srgbClr val="3333CC"/>
                      </a:solidFill>
                      <a:prstDash val="solid"/>
                      <a:round/>
                      <a:headEnd type="none" w="sm" len="sm"/>
                      <a:tailEnd type="none" w="sm" len="sm"/>
                    </a:lnB>
                    <a:solidFill>
                      <a:srgbClr val="3333CC">
                        <a:alpha val="19610"/>
                      </a:srgbClr>
                    </a:solidFill>
                  </a:tcPr>
                </a:tc>
                <a:tc>
                  <a:txBody>
                    <a:bodyPr/>
                    <a:lstStyle/>
                    <a:p>
                      <a:pPr marL="0" lvl="0" indent="0" algn="l" rtl="0">
                        <a:spcBef>
                          <a:spcPts val="0"/>
                        </a:spcBef>
                        <a:spcAft>
                          <a:spcPts val="0"/>
                        </a:spcAft>
                        <a:buNone/>
                      </a:pPr>
                      <a:endParaRPr sz="900"/>
                    </a:p>
                    <a:p>
                      <a:pPr marL="0" lvl="0" indent="0" algn="l" rtl="0">
                        <a:spcBef>
                          <a:spcPts val="0"/>
                        </a:spcBef>
                        <a:spcAft>
                          <a:spcPts val="0"/>
                        </a:spcAft>
                        <a:buNone/>
                      </a:pPr>
                      <a:r>
                        <a:rPr lang="en-US" sz="900"/>
                        <a:t>2022 IEEE 34th International Conference on Tools with Artificial Intelligence (ICTAI)</a:t>
                      </a:r>
                      <a:endParaRPr sz="900"/>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25400" cap="flat" cmpd="sng">
                      <a:solidFill>
                        <a:srgbClr val="3333CC"/>
                      </a:solidFill>
                      <a:prstDash val="solid"/>
                      <a:round/>
                      <a:headEnd type="none" w="sm" len="sm"/>
                      <a:tailEnd type="none" w="sm" len="sm"/>
                    </a:lnT>
                    <a:lnB w="25400" cap="flat" cmpd="sng">
                      <a:solidFill>
                        <a:srgbClr val="3333CC"/>
                      </a:solidFill>
                      <a:prstDash val="solid"/>
                      <a:round/>
                      <a:headEnd type="none" w="sm" len="sm"/>
                      <a:tailEnd type="none" w="sm" len="sm"/>
                    </a:lnB>
                    <a:solidFill>
                      <a:srgbClr val="3333CC">
                        <a:alpha val="19610"/>
                      </a:srgbClr>
                    </a:solidFill>
                  </a:tcPr>
                </a:tc>
                <a:tc>
                  <a:txBody>
                    <a:bodyPr/>
                    <a:lstStyle/>
                    <a:p>
                      <a:pPr marL="0" lvl="0" indent="0" algn="l" rtl="0">
                        <a:spcBef>
                          <a:spcPts val="0"/>
                        </a:spcBef>
                        <a:spcAft>
                          <a:spcPts val="0"/>
                        </a:spcAft>
                        <a:buNone/>
                      </a:pPr>
                      <a:endParaRPr sz="1100"/>
                    </a:p>
                    <a:p>
                      <a:pPr marL="0" lvl="0" indent="0" algn="l" rtl="0">
                        <a:spcBef>
                          <a:spcPts val="0"/>
                        </a:spcBef>
                        <a:spcAft>
                          <a:spcPts val="0"/>
                        </a:spcAft>
                        <a:buNone/>
                      </a:pPr>
                      <a:r>
                        <a:rPr lang="en-US" sz="1100"/>
                        <a:t>Reshaping the semantic Logits for Proposal- Free Panoptic Segmentation</a:t>
                      </a:r>
                      <a:endParaRPr sz="1100"/>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25400" cap="flat" cmpd="sng">
                      <a:solidFill>
                        <a:srgbClr val="3333CC"/>
                      </a:solidFill>
                      <a:prstDash val="solid"/>
                      <a:round/>
                      <a:headEnd type="none" w="sm" len="sm"/>
                      <a:tailEnd type="none" w="sm" len="sm"/>
                    </a:lnT>
                    <a:lnB w="25400" cap="flat" cmpd="sng">
                      <a:solidFill>
                        <a:srgbClr val="3333CC"/>
                      </a:solidFill>
                      <a:prstDash val="solid"/>
                      <a:round/>
                      <a:headEnd type="none" w="sm" len="sm"/>
                      <a:tailEnd type="none" w="sm" len="sm"/>
                    </a:lnB>
                    <a:solidFill>
                      <a:srgbClr val="3333CC">
                        <a:alpha val="19610"/>
                      </a:srgbClr>
                    </a:solidFill>
                  </a:tcPr>
                </a:tc>
                <a:tc>
                  <a:txBody>
                    <a:bodyPr/>
                    <a:lstStyle/>
                    <a:p>
                      <a:pPr marL="457200" lvl="0" indent="-336550" algn="l" rtl="0">
                        <a:spcBef>
                          <a:spcPts val="0"/>
                        </a:spcBef>
                        <a:spcAft>
                          <a:spcPts val="0"/>
                        </a:spcAft>
                        <a:buSzPts val="1700"/>
                        <a:buChar char="●"/>
                      </a:pPr>
                      <a:r>
                        <a:rPr lang="en-US" sz="800"/>
                        <a:t>Simple regularization on the logits help single out the instances which is modeled by an energy-based representation, energy surface</a:t>
                      </a:r>
                      <a:endParaRPr sz="800"/>
                    </a:p>
                    <a:p>
                      <a:pPr marL="0" lvl="0" indent="0" algn="l" rtl="0">
                        <a:spcBef>
                          <a:spcPts val="0"/>
                        </a:spcBef>
                        <a:spcAft>
                          <a:spcPts val="0"/>
                        </a:spcAft>
                        <a:buNone/>
                      </a:pPr>
                      <a:endParaRPr sz="800"/>
                    </a:p>
                    <a:p>
                      <a:pPr marL="457200" lvl="0" indent="-336550" algn="l" rtl="0">
                        <a:spcBef>
                          <a:spcPts val="0"/>
                        </a:spcBef>
                        <a:spcAft>
                          <a:spcPts val="0"/>
                        </a:spcAft>
                        <a:buSzPts val="1700"/>
                        <a:buChar char="●"/>
                      </a:pPr>
                      <a:r>
                        <a:rPr lang="en-US" sz="800"/>
                        <a:t>Novel persistent homology-based instance extraction method is proposed to obtain instances</a:t>
                      </a:r>
                      <a:endParaRPr sz="800"/>
                    </a:p>
                    <a:p>
                      <a:pPr marL="0" lvl="0" indent="0" algn="l" rtl="0">
                        <a:spcBef>
                          <a:spcPts val="0"/>
                        </a:spcBef>
                        <a:spcAft>
                          <a:spcPts val="0"/>
                        </a:spcAft>
                        <a:buNone/>
                      </a:pPr>
                      <a:endParaRPr sz="800"/>
                    </a:p>
                    <a:p>
                      <a:pPr marL="457200" lvl="0" indent="-336550" algn="l" rtl="0">
                        <a:spcBef>
                          <a:spcPts val="0"/>
                        </a:spcBef>
                        <a:spcAft>
                          <a:spcPts val="0"/>
                        </a:spcAft>
                        <a:buSzPts val="1700"/>
                        <a:buChar char="●"/>
                      </a:pPr>
                      <a:r>
                        <a:rPr lang="en-US" sz="800"/>
                        <a:t>This pipeline does not require any modification on the network architecture of semantic segmentation frameworks as it regressed to specific energy surface tyoe</a:t>
                      </a:r>
                      <a:endParaRPr sz="800"/>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25400" cap="flat" cmpd="sng">
                      <a:solidFill>
                        <a:srgbClr val="3333CC"/>
                      </a:solidFill>
                      <a:prstDash val="solid"/>
                      <a:round/>
                      <a:headEnd type="none" w="sm" len="sm"/>
                      <a:tailEnd type="none" w="sm" len="sm"/>
                    </a:lnT>
                    <a:lnB w="25400" cap="flat" cmpd="sng">
                      <a:solidFill>
                        <a:srgbClr val="3333CC"/>
                      </a:solidFill>
                      <a:prstDash val="solid"/>
                      <a:round/>
                      <a:headEnd type="none" w="sm" len="sm"/>
                      <a:tailEnd type="none" w="sm" len="sm"/>
                    </a:lnB>
                    <a:solidFill>
                      <a:srgbClr val="3333CC">
                        <a:alpha val="19610"/>
                      </a:srgbClr>
                    </a:solidFill>
                  </a:tcPr>
                </a:tc>
                <a:tc>
                  <a:txBody>
                    <a:bodyPr/>
                    <a:lstStyle/>
                    <a:p>
                      <a:pPr marL="457200" lvl="0" indent="-336550" algn="l" rtl="0">
                        <a:spcBef>
                          <a:spcPts val="0"/>
                        </a:spcBef>
                        <a:spcAft>
                          <a:spcPts val="0"/>
                        </a:spcAft>
                        <a:buSzPts val="1700"/>
                        <a:buChar char="●"/>
                      </a:pPr>
                      <a:r>
                        <a:rPr lang="en-US" sz="800"/>
                        <a:t>Panoptic segmentation is heavily reliant on the strengthening of the semantic segmentation networks and is hence, heavily biased on dataset used</a:t>
                      </a:r>
                      <a:endParaRPr sz="800"/>
                    </a:p>
                    <a:p>
                      <a:pPr marL="0" lvl="0" indent="0" algn="l" rtl="0">
                        <a:spcBef>
                          <a:spcPts val="0"/>
                        </a:spcBef>
                        <a:spcAft>
                          <a:spcPts val="0"/>
                        </a:spcAft>
                        <a:buNone/>
                      </a:pPr>
                      <a:endParaRPr sz="800"/>
                    </a:p>
                    <a:p>
                      <a:pPr marL="457200" lvl="0" indent="-336550" algn="l" rtl="0">
                        <a:spcBef>
                          <a:spcPts val="0"/>
                        </a:spcBef>
                        <a:spcAft>
                          <a:spcPts val="0"/>
                        </a:spcAft>
                        <a:buSzPts val="1700"/>
                        <a:buChar char="●"/>
                      </a:pPr>
                      <a:r>
                        <a:rPr lang="en-US" sz="800"/>
                        <a:t>Multiple peaks complicate the instance extraction and must be avoided- for ex,  </a:t>
                      </a:r>
                      <a:endParaRPr sz="800"/>
                    </a:p>
                    <a:p>
                      <a:pPr marL="457200" lvl="0" indent="0" algn="l" rtl="0">
                        <a:spcBef>
                          <a:spcPts val="0"/>
                        </a:spcBef>
                        <a:spcAft>
                          <a:spcPts val="0"/>
                        </a:spcAft>
                        <a:buNone/>
                      </a:pPr>
                      <a:r>
                        <a:rPr lang="en-US" sz="800"/>
                        <a:t>Energy schemes which have plane inside an object must also be avoided. the uncertainties along the regression peaks may also lead to multiple peaks</a:t>
                      </a:r>
                      <a:endParaRPr sz="800"/>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25400" cap="flat" cmpd="sng">
                      <a:solidFill>
                        <a:srgbClr val="3333CC"/>
                      </a:solidFill>
                      <a:prstDash val="solid"/>
                      <a:round/>
                      <a:headEnd type="none" w="sm" len="sm"/>
                      <a:tailEnd type="none" w="sm" len="sm"/>
                    </a:lnT>
                    <a:lnB w="25400" cap="flat" cmpd="sng">
                      <a:solidFill>
                        <a:srgbClr val="3333CC"/>
                      </a:solidFill>
                      <a:prstDash val="solid"/>
                      <a:round/>
                      <a:headEnd type="none" w="sm" len="sm"/>
                      <a:tailEnd type="none" w="sm" len="sm"/>
                    </a:lnB>
                    <a:solidFill>
                      <a:srgbClr val="3333CC">
                        <a:alpha val="19610"/>
                      </a:srgbClr>
                    </a:solidFill>
                  </a:tcPr>
                </a:tc>
                <a:extLst>
                  <a:ext uri="{0D108BD9-81ED-4DB2-BD59-A6C34878D82A}">
                    <a16:rowId xmlns:a16="http://schemas.microsoft.com/office/drawing/2014/main" val="10001"/>
                  </a:ext>
                </a:extLst>
              </a:tr>
              <a:tr h="2056199">
                <a:tc>
                  <a:txBody>
                    <a:bodyPr/>
                    <a:lstStyle/>
                    <a:p>
                      <a:pPr marL="0" marR="0" lvl="0" indent="0" algn="ctr" rtl="0">
                        <a:lnSpc>
                          <a:spcPct val="100000"/>
                        </a:lnSpc>
                        <a:spcBef>
                          <a:spcPts val="0"/>
                        </a:spcBef>
                        <a:spcAft>
                          <a:spcPts val="0"/>
                        </a:spcAft>
                        <a:buClr>
                          <a:schemeClr val="dk1"/>
                        </a:buClr>
                        <a:buSzPts val="2400"/>
                        <a:buFont typeface="Times New Roman"/>
                        <a:buNone/>
                      </a:pPr>
                      <a:r>
                        <a:rPr lang="en-US" sz="1100" u="none" strike="noStrike" cap="none" dirty="0">
                          <a:solidFill>
                            <a:schemeClr val="dk1"/>
                          </a:solidFill>
                          <a:latin typeface="Times New Roman"/>
                          <a:cs typeface="Times New Roman"/>
                          <a:sym typeface="Times New Roman"/>
                        </a:rPr>
                        <a:t>10.</a:t>
                      </a:r>
                      <a:endParaRPr sz="600" u="none" strike="noStrike" cap="none" dirty="0"/>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12700" cap="flat" cmpd="sng">
                      <a:solidFill>
                        <a:srgbClr val="3333CC"/>
                      </a:solidFill>
                      <a:prstDash val="solid"/>
                      <a:round/>
                      <a:headEnd type="none" w="sm" len="sm"/>
                      <a:tailEnd type="none" w="sm" len="sm"/>
                    </a:lnT>
                    <a:lnB w="12700" cap="flat" cmpd="sng">
                      <a:solidFill>
                        <a:srgbClr val="3333CC"/>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2400"/>
                        <a:buFont typeface="Times New Roman"/>
                        <a:buNone/>
                      </a:pPr>
                      <a:endParaRPr sz="900"/>
                    </a:p>
                    <a:p>
                      <a:pPr marL="0" marR="0" lvl="0" indent="0" algn="just" rtl="0">
                        <a:lnSpc>
                          <a:spcPct val="100000"/>
                        </a:lnSpc>
                        <a:spcBef>
                          <a:spcPts val="0"/>
                        </a:spcBef>
                        <a:spcAft>
                          <a:spcPts val="0"/>
                        </a:spcAft>
                        <a:buClr>
                          <a:schemeClr val="dk1"/>
                        </a:buClr>
                        <a:buSzPts val="2400"/>
                        <a:buFont typeface="Times New Roman"/>
                        <a:buNone/>
                      </a:pPr>
                      <a:r>
                        <a:rPr lang="en-US" sz="900"/>
                        <a:t>2021 IEEE Conference on Big Data Smart Computing (BigComp)</a:t>
                      </a:r>
                      <a:endParaRPr sz="900" u="none" strike="noStrike" cap="none"/>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25400" cap="flat" cmpd="sng">
                      <a:solidFill>
                        <a:srgbClr val="3333CC"/>
                      </a:solidFill>
                      <a:prstDash val="solid"/>
                      <a:round/>
                      <a:headEnd type="none" w="sm" len="sm"/>
                      <a:tailEnd type="none" w="sm" len="sm"/>
                    </a:lnT>
                    <a:lnB w="12700" cap="flat" cmpd="sng">
                      <a:solidFill>
                        <a:srgbClr val="3333CC"/>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r>
                        <a:rPr lang="en-US" sz="1100">
                          <a:solidFill>
                            <a:schemeClr val="dk1"/>
                          </a:solidFill>
                        </a:rPr>
                        <a:t>Hidden Enemy Visualization using Fast Panoptic Segmentation on Battlefields</a:t>
                      </a:r>
                      <a:endParaRPr sz="1100">
                        <a:solidFill>
                          <a:schemeClr val="dk1"/>
                        </a:solidFill>
                      </a:endParaRPr>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25400" cap="flat" cmpd="sng">
                      <a:solidFill>
                        <a:srgbClr val="3333CC"/>
                      </a:solidFill>
                      <a:prstDash val="solid"/>
                      <a:round/>
                      <a:headEnd type="none" w="sm" len="sm"/>
                      <a:tailEnd type="none" w="sm" len="sm"/>
                    </a:lnT>
                    <a:lnB w="12700" cap="flat" cmpd="sng">
                      <a:solidFill>
                        <a:srgbClr val="3333CC"/>
                      </a:solidFill>
                      <a:prstDash val="solid"/>
                      <a:round/>
                      <a:headEnd type="none" w="sm" len="sm"/>
                      <a:tailEnd type="none" w="sm" len="sm"/>
                    </a:lnB>
                    <a:solidFill>
                      <a:schemeClr val="lt1"/>
                    </a:solidFill>
                  </a:tcPr>
                </a:tc>
                <a:tc>
                  <a:txBody>
                    <a:bodyPr/>
                    <a:lstStyle/>
                    <a:p>
                      <a:pPr marL="457200" marR="0" lvl="0" indent="-336550" algn="l" rtl="0">
                        <a:lnSpc>
                          <a:spcPct val="100000"/>
                        </a:lnSpc>
                        <a:spcBef>
                          <a:spcPts val="0"/>
                        </a:spcBef>
                        <a:spcAft>
                          <a:spcPts val="0"/>
                        </a:spcAft>
                        <a:buSzPts val="1700"/>
                        <a:buChar char="●"/>
                      </a:pPr>
                      <a:r>
                        <a:rPr lang="en-US" sz="800"/>
                        <a:t>Uses a proposed framework to visualize hidden enemies using real-time panoptic segmentation and Segmentation guided image completion methods.</a:t>
                      </a:r>
                      <a:endParaRPr sz="800"/>
                    </a:p>
                    <a:p>
                      <a:pPr marL="457200" marR="0" lvl="0" indent="-336550" algn="l" rtl="0">
                        <a:lnSpc>
                          <a:spcPct val="100000"/>
                        </a:lnSpc>
                        <a:spcBef>
                          <a:spcPts val="0"/>
                        </a:spcBef>
                        <a:spcAft>
                          <a:spcPts val="0"/>
                        </a:spcAft>
                        <a:buSzPts val="1700"/>
                        <a:buChar char="●"/>
                      </a:pPr>
                      <a:r>
                        <a:rPr lang="en-US" sz="800"/>
                        <a:t>We first detect enemies by panoptic segmentation, using a designed real-time panoptic segmentation network based on YOLACT. The panoptic segmentation network consists of three subnetworks: feature pyramid network (FPN), instance segmentation network, and a semantic segmentation network.</a:t>
                      </a:r>
                      <a:endParaRPr sz="800"/>
                    </a:p>
                    <a:p>
                      <a:pPr marL="457200" marR="0" lvl="0" indent="-336550" algn="l" rtl="0">
                        <a:lnSpc>
                          <a:spcPct val="100000"/>
                        </a:lnSpc>
                        <a:spcBef>
                          <a:spcPts val="0"/>
                        </a:spcBef>
                        <a:spcAft>
                          <a:spcPts val="0"/>
                        </a:spcAft>
                        <a:buSzPts val="1700"/>
                        <a:buChar char="●"/>
                      </a:pPr>
                      <a:r>
                        <a:rPr lang="en-US" sz="800"/>
                        <a:t>They then use those segmentation results as occlusion masks for the image completion network to recover and visualize hidden parts of an enemy. Predicted panoptic segmentation masks on occluded parts are regarded as a mask to be recovered. This image completion network consists of a generator network that removes the hidden area and a discriminator that determines the image generated by the generator and the original image.</a:t>
                      </a:r>
                      <a:endParaRPr sz="800"/>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25400" cap="flat" cmpd="sng">
                      <a:solidFill>
                        <a:srgbClr val="3333CC"/>
                      </a:solidFill>
                      <a:prstDash val="solid"/>
                      <a:round/>
                      <a:headEnd type="none" w="sm" len="sm"/>
                      <a:tailEnd type="none" w="sm" len="sm"/>
                    </a:lnT>
                    <a:lnB w="12700" cap="flat" cmpd="sng">
                      <a:solidFill>
                        <a:srgbClr val="3333CC"/>
                      </a:solidFill>
                      <a:prstDash val="solid"/>
                      <a:round/>
                      <a:headEnd type="none" w="sm" len="sm"/>
                      <a:tailEnd type="none" w="sm" len="sm"/>
                    </a:lnB>
                    <a:solidFill>
                      <a:schemeClr val="lt1"/>
                    </a:solidFill>
                  </a:tcPr>
                </a:tc>
                <a:tc>
                  <a:txBody>
                    <a:bodyPr/>
                    <a:lstStyle/>
                    <a:p>
                      <a:pPr marL="457200" marR="0" lvl="0" indent="-330200" algn="l" rtl="0">
                        <a:lnSpc>
                          <a:spcPct val="100000"/>
                        </a:lnSpc>
                        <a:spcBef>
                          <a:spcPts val="0"/>
                        </a:spcBef>
                        <a:spcAft>
                          <a:spcPts val="0"/>
                        </a:spcAft>
                        <a:buSzPts val="1600"/>
                        <a:buChar char="●"/>
                      </a:pPr>
                      <a:r>
                        <a:rPr lang="en-US" sz="800" dirty="0"/>
                        <a:t>The panoptic segmentation fails if there is not sufficient part of a hidden person visible in the images. By fail, we mean that no detections were made of the hidden person.</a:t>
                      </a:r>
                      <a:endParaRPr sz="800" dirty="0"/>
                    </a:p>
                    <a:p>
                      <a:pPr marL="457200" marR="0" lvl="0" indent="-330200" algn="l" rtl="0">
                        <a:lnSpc>
                          <a:spcPct val="100000"/>
                        </a:lnSpc>
                        <a:spcBef>
                          <a:spcPts val="0"/>
                        </a:spcBef>
                        <a:spcAft>
                          <a:spcPts val="0"/>
                        </a:spcAft>
                        <a:buSzPts val="1600"/>
                        <a:buChar char="●"/>
                      </a:pPr>
                      <a:r>
                        <a:rPr lang="en-US" sz="800" dirty="0"/>
                        <a:t>Sometimes, some other objects may be mistaken for a body part of a hidden person and a false or wrong image is created by the segmentation guided image completion method.</a:t>
                      </a:r>
                      <a:endParaRPr sz="800" dirty="0"/>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25400" cap="flat" cmpd="sng">
                      <a:solidFill>
                        <a:srgbClr val="3333CC"/>
                      </a:solidFill>
                      <a:prstDash val="solid"/>
                      <a:round/>
                      <a:headEnd type="none" w="sm" len="sm"/>
                      <a:tailEnd type="none" w="sm" len="sm"/>
                    </a:lnT>
                    <a:lnB w="12700" cap="flat" cmpd="sng">
                      <a:solidFill>
                        <a:srgbClr val="3333CC"/>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1"/>
          <p:cNvSpPr txBox="1"/>
          <p:nvPr/>
        </p:nvSpPr>
        <p:spPr>
          <a:xfrm>
            <a:off x="12595" y="0"/>
            <a:ext cx="9146269" cy="5143523"/>
          </a:xfrm>
          <a:prstGeom prst="rect">
            <a:avLst/>
          </a:prstGeom>
          <a:solidFill>
            <a:schemeClr val="lt1">
              <a:alpha val="98040"/>
            </a:schemeClr>
          </a:solidFill>
          <a:ln w="76200" cap="flat" cmpd="sng">
            <a:solidFill>
              <a:srgbClr val="005893"/>
            </a:solidFill>
            <a:prstDash val="solid"/>
            <a:miter lim="800000"/>
            <a:headEnd type="none" w="sm" len="sm"/>
            <a:tailEnd type="none" w="sm" len="sm"/>
          </a:ln>
        </p:spPr>
        <p:txBody>
          <a:bodyPr spcFirstLastPara="1" wrap="square" lIns="41580" tIns="20785" rIns="41580" bIns="20785" anchor="ctr" anchorCtr="0">
            <a:noAutofit/>
          </a:bodyPr>
          <a:lstStyle/>
          <a:p>
            <a:pPr>
              <a:buClr>
                <a:srgbClr val="000000"/>
              </a:buClr>
              <a:buSzPts val="1800"/>
            </a:pPr>
            <a:endParaRPr sz="819">
              <a:solidFill>
                <a:schemeClr val="dk1"/>
              </a:solidFill>
              <a:latin typeface="Calibri"/>
              <a:ea typeface="Calibri"/>
              <a:cs typeface="Calibri"/>
              <a:sym typeface="Calibri"/>
            </a:endParaRPr>
          </a:p>
        </p:txBody>
      </p:sp>
      <p:sp>
        <p:nvSpPr>
          <p:cNvPr id="114" name="Google Shape;114;p11"/>
          <p:cNvSpPr txBox="1"/>
          <p:nvPr/>
        </p:nvSpPr>
        <p:spPr>
          <a:xfrm>
            <a:off x="457344" y="137180"/>
            <a:ext cx="322681" cy="32268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a:buClr>
                <a:srgbClr val="000000"/>
              </a:buClr>
              <a:buSzPts val="1800"/>
            </a:pPr>
            <a:endParaRPr sz="819">
              <a:solidFill>
                <a:schemeClr val="dk1"/>
              </a:solidFill>
              <a:latin typeface="Calibri"/>
              <a:ea typeface="Calibri"/>
              <a:cs typeface="Calibri"/>
              <a:sym typeface="Calibri"/>
            </a:endParaRPr>
          </a:p>
        </p:txBody>
      </p:sp>
      <p:sp>
        <p:nvSpPr>
          <p:cNvPr id="115" name="Google Shape;115;p11"/>
          <p:cNvSpPr/>
          <p:nvPr/>
        </p:nvSpPr>
        <p:spPr>
          <a:xfrm>
            <a:off x="1359118" y="328509"/>
            <a:ext cx="26024" cy="25960"/>
          </a:xfrm>
          <a:custGeom>
            <a:avLst/>
            <a:gdLst/>
            <a:ahLst/>
            <a:cxnLst/>
            <a:rect l="l" t="t" r="r" b="b"/>
            <a:pathLst>
              <a:path w="56514" h="56515" extrusionOk="0">
                <a:moveTo>
                  <a:pt x="28145" y="0"/>
                </a:moveTo>
                <a:lnTo>
                  <a:pt x="17205" y="2207"/>
                </a:lnTo>
                <a:lnTo>
                  <a:pt x="8257" y="8227"/>
                </a:lnTo>
                <a:lnTo>
                  <a:pt x="2217" y="17157"/>
                </a:lnTo>
                <a:lnTo>
                  <a:pt x="0" y="28093"/>
                </a:lnTo>
                <a:lnTo>
                  <a:pt x="2217" y="39037"/>
                </a:lnTo>
                <a:lnTo>
                  <a:pt x="8257" y="47985"/>
                </a:lnTo>
                <a:lnTo>
                  <a:pt x="17205" y="54023"/>
                </a:lnTo>
                <a:lnTo>
                  <a:pt x="28145" y="56239"/>
                </a:lnTo>
                <a:lnTo>
                  <a:pt x="39070" y="54023"/>
                </a:lnTo>
                <a:lnTo>
                  <a:pt x="41803" y="52176"/>
                </a:lnTo>
                <a:lnTo>
                  <a:pt x="28145" y="52176"/>
                </a:lnTo>
                <a:lnTo>
                  <a:pt x="18768" y="50280"/>
                </a:lnTo>
                <a:lnTo>
                  <a:pt x="11113" y="45113"/>
                </a:lnTo>
                <a:lnTo>
                  <a:pt x="5954" y="37457"/>
                </a:lnTo>
                <a:lnTo>
                  <a:pt x="4062" y="28093"/>
                </a:lnTo>
                <a:lnTo>
                  <a:pt x="5954" y="18722"/>
                </a:lnTo>
                <a:lnTo>
                  <a:pt x="11113" y="11052"/>
                </a:lnTo>
                <a:lnTo>
                  <a:pt x="18768" y="5870"/>
                </a:lnTo>
                <a:lnTo>
                  <a:pt x="28145" y="3968"/>
                </a:lnTo>
                <a:lnTo>
                  <a:pt x="41684" y="3968"/>
                </a:lnTo>
                <a:lnTo>
                  <a:pt x="39070" y="2207"/>
                </a:lnTo>
                <a:lnTo>
                  <a:pt x="28145" y="0"/>
                </a:lnTo>
                <a:close/>
              </a:path>
              <a:path w="56514" h="56515" extrusionOk="0">
                <a:moveTo>
                  <a:pt x="41684" y="3968"/>
                </a:moveTo>
                <a:lnTo>
                  <a:pt x="28145" y="3968"/>
                </a:lnTo>
                <a:lnTo>
                  <a:pt x="37529" y="5870"/>
                </a:lnTo>
                <a:lnTo>
                  <a:pt x="45187" y="11052"/>
                </a:lnTo>
                <a:lnTo>
                  <a:pt x="50347" y="18722"/>
                </a:lnTo>
                <a:lnTo>
                  <a:pt x="52239" y="28093"/>
                </a:lnTo>
                <a:lnTo>
                  <a:pt x="50347" y="37457"/>
                </a:lnTo>
                <a:lnTo>
                  <a:pt x="45187" y="45113"/>
                </a:lnTo>
                <a:lnTo>
                  <a:pt x="37529"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a:buClr>
                <a:srgbClr val="000000"/>
              </a:buClr>
              <a:buSzPts val="1800"/>
            </a:pPr>
            <a:endParaRPr sz="819">
              <a:solidFill>
                <a:schemeClr val="dk1"/>
              </a:solidFill>
              <a:latin typeface="Calibri"/>
              <a:ea typeface="Calibri"/>
              <a:cs typeface="Calibri"/>
              <a:sym typeface="Calibri"/>
            </a:endParaRPr>
          </a:p>
        </p:txBody>
      </p:sp>
      <p:sp>
        <p:nvSpPr>
          <p:cNvPr id="116" name="Google Shape;116;p11"/>
          <p:cNvSpPr/>
          <p:nvPr/>
        </p:nvSpPr>
        <p:spPr>
          <a:xfrm>
            <a:off x="1366338" y="334284"/>
            <a:ext cx="11552" cy="1444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46" y="5329"/>
                </a:lnTo>
                <a:lnTo>
                  <a:pt x="21894" y="3863"/>
                </a:lnTo>
                <a:lnTo>
                  <a:pt x="18564" y="848"/>
                </a:lnTo>
                <a:lnTo>
                  <a:pt x="11999" y="0"/>
                </a:lnTo>
                <a:close/>
              </a:path>
              <a:path w="25400" h="31750" extrusionOk="0">
                <a:moveTo>
                  <a:pt x="16472" y="18292"/>
                </a:moveTo>
                <a:lnTo>
                  <a:pt x="6827" y="18292"/>
                </a:lnTo>
                <a:lnTo>
                  <a:pt x="9737" y="18680"/>
                </a:lnTo>
                <a:lnTo>
                  <a:pt x="11465" y="19999"/>
                </a:lnTo>
                <a:lnTo>
                  <a:pt x="14481" y="24596"/>
                </a:lnTo>
                <a:lnTo>
                  <a:pt x="18564" y="31423"/>
                </a:lnTo>
                <a:lnTo>
                  <a:pt x="25402" y="31423"/>
                </a:lnTo>
                <a:lnTo>
                  <a:pt x="21967" y="25318"/>
                </a:lnTo>
                <a:lnTo>
                  <a:pt x="18721" y="20229"/>
                </a:lnTo>
                <a:lnTo>
                  <a:pt x="16472" y="18292"/>
                </a:lnTo>
                <a:close/>
              </a:path>
              <a:path w="25400" h="31750" extrusionOk="0">
                <a:moveTo>
                  <a:pt x="22246" y="5329"/>
                </a:moveTo>
                <a:lnTo>
                  <a:pt x="10156" y="5329"/>
                </a:lnTo>
                <a:lnTo>
                  <a:pt x="14324" y="5444"/>
                </a:lnTo>
                <a:lnTo>
                  <a:pt x="16439" y="6638"/>
                </a:lnTo>
                <a:lnTo>
                  <a:pt x="17224" y="9224"/>
                </a:lnTo>
                <a:lnTo>
                  <a:pt x="16638" y="11580"/>
                </a:lnTo>
                <a:lnTo>
                  <a:pt x="15057" y="12889"/>
                </a:lnTo>
                <a:lnTo>
                  <a:pt x="9915" y="13277"/>
                </a:lnTo>
                <a:lnTo>
                  <a:pt x="21701" y="13277"/>
                </a:lnTo>
                <a:lnTo>
                  <a:pt x="23088" y="8837"/>
                </a:lnTo>
                <a:lnTo>
                  <a:pt x="22246" y="5329"/>
                </a:lnTo>
                <a:close/>
              </a:path>
            </a:pathLst>
          </a:custGeom>
          <a:solidFill>
            <a:srgbClr val="231F20"/>
          </a:solidFill>
          <a:ln>
            <a:noFill/>
          </a:ln>
        </p:spPr>
        <p:txBody>
          <a:bodyPr spcFirstLastPara="1" wrap="square" lIns="0" tIns="0" rIns="0" bIns="0" anchor="t" anchorCtr="0">
            <a:noAutofit/>
          </a:bodyPr>
          <a:lstStyle/>
          <a:p>
            <a:pPr>
              <a:buClr>
                <a:srgbClr val="000000"/>
              </a:buClr>
              <a:buSzPts val="1800"/>
            </a:pPr>
            <a:endParaRPr sz="819">
              <a:solidFill>
                <a:schemeClr val="dk1"/>
              </a:solidFill>
              <a:latin typeface="Calibri"/>
              <a:ea typeface="Calibri"/>
              <a:cs typeface="Calibri"/>
              <a:sym typeface="Calibri"/>
            </a:endParaRPr>
          </a:p>
        </p:txBody>
      </p:sp>
      <p:sp>
        <p:nvSpPr>
          <p:cNvPr id="117" name="Google Shape;117;p11"/>
          <p:cNvSpPr txBox="1"/>
          <p:nvPr/>
        </p:nvSpPr>
        <p:spPr>
          <a:xfrm>
            <a:off x="829173" y="205048"/>
            <a:ext cx="623804" cy="245366"/>
          </a:xfrm>
          <a:prstGeom prst="rect">
            <a:avLst/>
          </a:prstGeom>
          <a:noFill/>
          <a:ln>
            <a:noFill/>
          </a:ln>
        </p:spPr>
        <p:txBody>
          <a:bodyPr spcFirstLastPara="1" wrap="square" lIns="0" tIns="7789" rIns="0" bIns="0" anchor="t" anchorCtr="0">
            <a:spAutoFit/>
          </a:bodyPr>
          <a:lstStyle/>
          <a:p>
            <a:pPr marL="5776">
              <a:lnSpc>
                <a:spcPct val="106250"/>
              </a:lnSpc>
              <a:buClr>
                <a:srgbClr val="231F20"/>
              </a:buClr>
              <a:buSzPts val="1600"/>
            </a:pPr>
            <a:r>
              <a:rPr lang="en-US" sz="728" b="1">
                <a:solidFill>
                  <a:srgbClr val="231F20"/>
                </a:solidFill>
                <a:latin typeface="Helvetica Neue"/>
                <a:ea typeface="Helvetica Neue"/>
                <a:cs typeface="Helvetica Neue"/>
                <a:sym typeface="Helvetica Neue"/>
              </a:rPr>
              <a:t>RV College of </a:t>
            </a:r>
            <a:endParaRPr sz="637"/>
          </a:p>
          <a:p>
            <a:pPr marL="5776">
              <a:lnSpc>
                <a:spcPct val="106250"/>
              </a:lnSpc>
              <a:spcBef>
                <a:spcPts val="46"/>
              </a:spcBef>
              <a:buClr>
                <a:srgbClr val="231F20"/>
              </a:buClr>
              <a:buSzPts val="1600"/>
            </a:pPr>
            <a:r>
              <a:rPr lang="en-US" sz="728" b="1">
                <a:solidFill>
                  <a:srgbClr val="231F20"/>
                </a:solidFill>
                <a:latin typeface="Helvetica Neue"/>
                <a:ea typeface="Helvetica Neue"/>
                <a:cs typeface="Helvetica Neue"/>
                <a:sym typeface="Helvetica Neue"/>
              </a:rPr>
              <a:t>Engineering</a:t>
            </a:r>
            <a:endParaRPr sz="637"/>
          </a:p>
        </p:txBody>
      </p:sp>
      <p:sp>
        <p:nvSpPr>
          <p:cNvPr id="118" name="Google Shape;118;p11"/>
          <p:cNvSpPr txBox="1"/>
          <p:nvPr/>
        </p:nvSpPr>
        <p:spPr>
          <a:xfrm>
            <a:off x="3393703" y="152341"/>
            <a:ext cx="2599186" cy="383457"/>
          </a:xfrm>
          <a:prstGeom prst="rect">
            <a:avLst/>
          </a:prstGeom>
          <a:noFill/>
          <a:ln>
            <a:noFill/>
          </a:ln>
        </p:spPr>
        <p:txBody>
          <a:bodyPr spcFirstLastPara="1" wrap="square" lIns="0" tIns="5480" rIns="0" bIns="0" anchor="t" anchorCtr="0">
            <a:spAutoFit/>
          </a:bodyPr>
          <a:lstStyle/>
          <a:p>
            <a:pPr marL="5776">
              <a:buClr>
                <a:schemeClr val="dk2"/>
              </a:buClr>
              <a:buSzPts val="5400"/>
            </a:pPr>
            <a:r>
              <a:rPr lang="en-US" sz="2456">
                <a:solidFill>
                  <a:schemeClr val="dk2"/>
                </a:solidFill>
                <a:latin typeface="Calibri"/>
                <a:ea typeface="Calibri"/>
                <a:cs typeface="Calibri"/>
                <a:sym typeface="Calibri"/>
              </a:rPr>
              <a:t>Literature Survey</a:t>
            </a:r>
            <a:endParaRPr sz="637"/>
          </a:p>
        </p:txBody>
      </p:sp>
      <p:sp>
        <p:nvSpPr>
          <p:cNvPr id="119" name="Google Shape;119;p11"/>
          <p:cNvSpPr/>
          <p:nvPr/>
        </p:nvSpPr>
        <p:spPr>
          <a:xfrm>
            <a:off x="458789" y="542219"/>
            <a:ext cx="8426272"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a:buClr>
                <a:srgbClr val="000000"/>
              </a:buClr>
              <a:buSzPts val="1800"/>
            </a:pPr>
            <a:endParaRPr sz="819">
              <a:solidFill>
                <a:schemeClr val="dk1"/>
              </a:solidFill>
              <a:latin typeface="Calibri"/>
              <a:ea typeface="Calibri"/>
              <a:cs typeface="Calibri"/>
              <a:sym typeface="Calibri"/>
            </a:endParaRPr>
          </a:p>
        </p:txBody>
      </p:sp>
      <p:sp>
        <p:nvSpPr>
          <p:cNvPr id="120" name="Google Shape;120;p11"/>
          <p:cNvSpPr txBox="1">
            <a:spLocks noGrp="1"/>
          </p:cNvSpPr>
          <p:nvPr>
            <p:ph type="title"/>
          </p:nvPr>
        </p:nvSpPr>
        <p:spPr>
          <a:xfrm>
            <a:off x="7205842" y="185553"/>
            <a:ext cx="1673576" cy="209929"/>
          </a:xfrm>
          <a:prstGeom prst="rect">
            <a:avLst/>
          </a:prstGeom>
          <a:noFill/>
          <a:ln>
            <a:noFill/>
          </a:ln>
        </p:spPr>
        <p:txBody>
          <a:bodyPr spcFirstLastPara="1" vert="horz" wrap="square" lIns="0" tIns="0" rIns="0" bIns="0" rtlCol="0" anchor="t" anchorCtr="0">
            <a:spAutoFit/>
          </a:bodyPr>
          <a:lstStyle/>
          <a:p>
            <a:pPr algn="r">
              <a:buClr>
                <a:srgbClr val="422C75"/>
              </a:buClr>
              <a:buSzPts val="3000"/>
            </a:pPr>
            <a:r>
              <a:rPr lang="en-US" sz="1364" i="1">
                <a:solidFill>
                  <a:srgbClr val="422C75"/>
                </a:solidFill>
                <a:latin typeface="Playfair Display"/>
                <a:ea typeface="Playfair Display"/>
                <a:cs typeface="Playfair Display"/>
                <a:sym typeface="Playfair Display"/>
              </a:rPr>
              <a:t>Go, change the world</a:t>
            </a:r>
            <a:endParaRPr/>
          </a:p>
        </p:txBody>
      </p:sp>
      <p:graphicFrame>
        <p:nvGraphicFramePr>
          <p:cNvPr id="121" name="Google Shape;121;p11"/>
          <p:cNvGraphicFramePr/>
          <p:nvPr/>
        </p:nvGraphicFramePr>
        <p:xfrm>
          <a:off x="323053" y="535875"/>
          <a:ext cx="8698587" cy="4798880"/>
        </p:xfrm>
        <a:graphic>
          <a:graphicData uri="http://schemas.openxmlformats.org/drawingml/2006/table">
            <a:tbl>
              <a:tblPr>
                <a:noFill/>
              </a:tblPr>
              <a:tblGrid>
                <a:gridCol w="353051">
                  <a:extLst>
                    <a:ext uri="{9D8B030D-6E8A-4147-A177-3AD203B41FA5}">
                      <a16:colId xmlns:a16="http://schemas.microsoft.com/office/drawing/2014/main" val="20000"/>
                    </a:ext>
                  </a:extLst>
                </a:gridCol>
                <a:gridCol w="1553008">
                  <a:extLst>
                    <a:ext uri="{9D8B030D-6E8A-4147-A177-3AD203B41FA5}">
                      <a16:colId xmlns:a16="http://schemas.microsoft.com/office/drawing/2014/main" val="20001"/>
                    </a:ext>
                  </a:extLst>
                </a:gridCol>
                <a:gridCol w="2046854">
                  <a:extLst>
                    <a:ext uri="{9D8B030D-6E8A-4147-A177-3AD203B41FA5}">
                      <a16:colId xmlns:a16="http://schemas.microsoft.com/office/drawing/2014/main" val="20002"/>
                    </a:ext>
                  </a:extLst>
                </a:gridCol>
                <a:gridCol w="2999888">
                  <a:extLst>
                    <a:ext uri="{9D8B030D-6E8A-4147-A177-3AD203B41FA5}">
                      <a16:colId xmlns:a16="http://schemas.microsoft.com/office/drawing/2014/main" val="20003"/>
                    </a:ext>
                  </a:extLst>
                </a:gridCol>
                <a:gridCol w="1745786">
                  <a:extLst>
                    <a:ext uri="{9D8B030D-6E8A-4147-A177-3AD203B41FA5}">
                      <a16:colId xmlns:a16="http://schemas.microsoft.com/office/drawing/2014/main" val="20004"/>
                    </a:ext>
                  </a:extLst>
                </a:gridCol>
              </a:tblGrid>
              <a:tr h="513266">
                <a:tc>
                  <a:txBody>
                    <a:bodyPr/>
                    <a:lstStyle/>
                    <a:p>
                      <a:pPr marL="0" marR="0" lvl="0" indent="0" algn="l" rtl="0">
                        <a:lnSpc>
                          <a:spcPct val="100000"/>
                        </a:lnSpc>
                        <a:spcBef>
                          <a:spcPts val="0"/>
                        </a:spcBef>
                        <a:spcAft>
                          <a:spcPts val="0"/>
                        </a:spcAft>
                        <a:buClr>
                          <a:schemeClr val="dk1"/>
                        </a:buClr>
                        <a:buSzPts val="2800"/>
                        <a:buFont typeface="Times New Roman"/>
                        <a:buNone/>
                      </a:pPr>
                      <a:r>
                        <a:rPr lang="en-US" sz="1300" b="0" i="0" u="none" strike="noStrike" cap="none">
                          <a:solidFill>
                            <a:schemeClr val="dk1"/>
                          </a:solidFill>
                          <a:latin typeface="Times New Roman"/>
                          <a:ea typeface="Times New Roman"/>
                          <a:cs typeface="Times New Roman"/>
                          <a:sym typeface="Times New Roman"/>
                        </a:rPr>
                        <a:t>SL No</a:t>
                      </a:r>
                      <a:endParaRPr sz="600" u="none" strike="noStrike" cap="none"/>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12700" cap="flat" cmpd="sng">
                      <a:solidFill>
                        <a:srgbClr val="3333CC"/>
                      </a:solidFill>
                      <a:prstDash val="solid"/>
                      <a:round/>
                      <a:headEnd type="none" w="sm" len="sm"/>
                      <a:tailEnd type="none" w="sm" len="sm"/>
                    </a:lnT>
                    <a:lnB w="25400" cap="flat" cmpd="sng">
                      <a:solidFill>
                        <a:srgbClr val="3333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800"/>
                        <a:buFont typeface="Times New Roman"/>
                        <a:buNone/>
                      </a:pPr>
                      <a:r>
                        <a:rPr lang="en-US" sz="1300" b="1" i="0" u="none" strike="noStrike" cap="none">
                          <a:solidFill>
                            <a:srgbClr val="000000"/>
                          </a:solidFill>
                          <a:latin typeface="Times New Roman"/>
                          <a:ea typeface="Times New Roman"/>
                          <a:cs typeface="Times New Roman"/>
                          <a:sym typeface="Times New Roman"/>
                        </a:rPr>
                        <a:t>Source</a:t>
                      </a:r>
                      <a:endParaRPr sz="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800"/>
                        <a:buFont typeface="Times New Roman"/>
                        <a:buNone/>
                      </a:pPr>
                      <a:r>
                        <a:rPr lang="en-US" sz="1300" b="1" i="0" u="none" strike="noStrike" cap="none">
                          <a:solidFill>
                            <a:srgbClr val="000000"/>
                          </a:solidFill>
                          <a:latin typeface="Times New Roman"/>
                          <a:ea typeface="Times New Roman"/>
                          <a:cs typeface="Times New Roman"/>
                          <a:sym typeface="Times New Roman"/>
                        </a:rPr>
                        <a:t>(Latest)</a:t>
                      </a:r>
                      <a:endParaRPr sz="600" u="none" strike="noStrike" cap="none"/>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12700" cap="flat" cmpd="sng">
                      <a:solidFill>
                        <a:srgbClr val="3333CC"/>
                      </a:solidFill>
                      <a:prstDash val="solid"/>
                      <a:round/>
                      <a:headEnd type="none" w="sm" len="sm"/>
                      <a:tailEnd type="none" w="sm" len="sm"/>
                    </a:lnT>
                    <a:lnB w="25400" cap="flat" cmpd="sng">
                      <a:solidFill>
                        <a:srgbClr val="3333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800"/>
                        <a:buFont typeface="Times New Roman"/>
                        <a:buNone/>
                      </a:pPr>
                      <a:r>
                        <a:rPr lang="en-US" sz="1300" b="1" i="0" u="none" strike="noStrike" cap="none">
                          <a:solidFill>
                            <a:srgbClr val="000000"/>
                          </a:solidFill>
                          <a:latin typeface="Times New Roman"/>
                          <a:ea typeface="Times New Roman"/>
                          <a:cs typeface="Times New Roman"/>
                          <a:sym typeface="Times New Roman"/>
                        </a:rPr>
                        <a:t>Paper Details</a:t>
                      </a:r>
                      <a:endParaRPr sz="600" u="none" strike="noStrike" cap="none"/>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12700" cap="flat" cmpd="sng">
                      <a:solidFill>
                        <a:srgbClr val="3333CC"/>
                      </a:solidFill>
                      <a:prstDash val="solid"/>
                      <a:round/>
                      <a:headEnd type="none" w="sm" len="sm"/>
                      <a:tailEnd type="none" w="sm" len="sm"/>
                    </a:lnT>
                    <a:lnB w="25400" cap="flat" cmpd="sng">
                      <a:solidFill>
                        <a:srgbClr val="3333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800"/>
                        <a:buFont typeface="Times New Roman"/>
                        <a:buNone/>
                      </a:pPr>
                      <a:r>
                        <a:rPr lang="en-US" sz="1300" b="1" i="0" u="none" strike="noStrike" cap="none">
                          <a:solidFill>
                            <a:srgbClr val="000000"/>
                          </a:solidFill>
                          <a:latin typeface="Times New Roman"/>
                          <a:ea typeface="Times New Roman"/>
                          <a:cs typeface="Times New Roman"/>
                          <a:sym typeface="Times New Roman"/>
                        </a:rPr>
                        <a:t>Key Attributes/Findings</a:t>
                      </a:r>
                      <a:endParaRPr sz="600" u="none" strike="noStrike" cap="none"/>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12700" cap="flat" cmpd="sng">
                      <a:solidFill>
                        <a:srgbClr val="3333CC"/>
                      </a:solidFill>
                      <a:prstDash val="solid"/>
                      <a:round/>
                      <a:headEnd type="none" w="sm" len="sm"/>
                      <a:tailEnd type="none" w="sm" len="sm"/>
                    </a:lnT>
                    <a:lnB w="25400" cap="flat" cmpd="sng">
                      <a:solidFill>
                        <a:srgbClr val="3333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800"/>
                        <a:buFont typeface="Times New Roman"/>
                        <a:buNone/>
                      </a:pPr>
                      <a:r>
                        <a:rPr lang="en-US" sz="1300" b="1" i="0" u="none" strike="noStrike" cap="none">
                          <a:solidFill>
                            <a:srgbClr val="000000"/>
                          </a:solidFill>
                          <a:latin typeface="Times New Roman"/>
                          <a:ea typeface="Times New Roman"/>
                          <a:cs typeface="Times New Roman"/>
                          <a:sym typeface="Times New Roman"/>
                        </a:rPr>
                        <a:t>Challenges/</a:t>
                      </a:r>
                      <a:endParaRPr sz="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800"/>
                        <a:buFont typeface="Times New Roman"/>
                        <a:buNone/>
                      </a:pPr>
                      <a:r>
                        <a:rPr lang="en-US" sz="1300" b="1" i="0" u="none" strike="noStrike" cap="none">
                          <a:solidFill>
                            <a:srgbClr val="000000"/>
                          </a:solidFill>
                          <a:latin typeface="Times New Roman"/>
                          <a:ea typeface="Times New Roman"/>
                          <a:cs typeface="Times New Roman"/>
                          <a:sym typeface="Times New Roman"/>
                        </a:rPr>
                        <a:t>Limitations</a:t>
                      </a:r>
                      <a:endParaRPr sz="600" u="none" strike="noStrike" cap="none"/>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12700" cap="flat" cmpd="sng">
                      <a:solidFill>
                        <a:srgbClr val="3333CC"/>
                      </a:solidFill>
                      <a:prstDash val="solid"/>
                      <a:round/>
                      <a:headEnd type="none" w="sm" len="sm"/>
                      <a:tailEnd type="none" w="sm" len="sm"/>
                    </a:lnT>
                    <a:lnB w="25400" cap="flat" cmpd="sng">
                      <a:solidFill>
                        <a:srgbClr val="3333CC"/>
                      </a:solidFill>
                      <a:prstDash val="solid"/>
                      <a:round/>
                      <a:headEnd type="none" w="sm" len="sm"/>
                      <a:tailEnd type="none" w="sm" len="sm"/>
                    </a:lnB>
                  </a:tcPr>
                </a:tc>
                <a:extLst>
                  <a:ext uri="{0D108BD9-81ED-4DB2-BD59-A6C34878D82A}">
                    <a16:rowId xmlns:a16="http://schemas.microsoft.com/office/drawing/2014/main" val="10000"/>
                  </a:ext>
                </a:extLst>
              </a:tr>
              <a:tr h="2304732">
                <a:tc>
                  <a:txBody>
                    <a:bodyPr/>
                    <a:lstStyle/>
                    <a:p>
                      <a:pPr marL="0" marR="0" lvl="0" indent="0" algn="ctr" rtl="0">
                        <a:lnSpc>
                          <a:spcPct val="100000"/>
                        </a:lnSpc>
                        <a:spcBef>
                          <a:spcPts val="0"/>
                        </a:spcBef>
                        <a:spcAft>
                          <a:spcPts val="0"/>
                        </a:spcAft>
                        <a:buClr>
                          <a:schemeClr val="dk1"/>
                        </a:buClr>
                        <a:buSzPts val="2400"/>
                        <a:buFont typeface="Times New Roman"/>
                        <a:buNone/>
                      </a:pPr>
                      <a:r>
                        <a:rPr lang="en-US" sz="1100"/>
                        <a:t>11</a:t>
                      </a:r>
                      <a:r>
                        <a:rPr lang="en-US" sz="800"/>
                        <a:t>.</a:t>
                      </a:r>
                      <a:endParaRPr sz="600" u="none" strike="noStrike" cap="none"/>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25400" cap="flat" cmpd="sng">
                      <a:solidFill>
                        <a:srgbClr val="3333CC"/>
                      </a:solidFill>
                      <a:prstDash val="solid"/>
                      <a:round/>
                      <a:headEnd type="none" w="sm" len="sm"/>
                      <a:tailEnd type="none" w="sm" len="sm"/>
                    </a:lnT>
                    <a:lnB w="12700" cap="flat" cmpd="sng">
                      <a:solidFill>
                        <a:srgbClr val="3333CC"/>
                      </a:solidFill>
                      <a:prstDash val="solid"/>
                      <a:round/>
                      <a:headEnd type="none" w="sm" len="sm"/>
                      <a:tailEnd type="none" w="sm" len="sm"/>
                    </a:lnB>
                    <a:solidFill>
                      <a:srgbClr val="3333CC">
                        <a:alpha val="19610"/>
                      </a:srgbClr>
                    </a:solidFill>
                  </a:tcPr>
                </a:tc>
                <a:tc>
                  <a:txBody>
                    <a:bodyPr/>
                    <a:lstStyle/>
                    <a:p>
                      <a:pPr marL="0" lvl="0" indent="0" algn="l" rtl="0">
                        <a:spcBef>
                          <a:spcPts val="0"/>
                        </a:spcBef>
                        <a:spcAft>
                          <a:spcPts val="0"/>
                        </a:spcAft>
                        <a:buNone/>
                      </a:pPr>
                      <a:endParaRPr sz="900"/>
                    </a:p>
                    <a:p>
                      <a:pPr marL="0" lvl="0" indent="0" algn="l" rtl="0">
                        <a:spcBef>
                          <a:spcPts val="0"/>
                        </a:spcBef>
                        <a:spcAft>
                          <a:spcPts val="0"/>
                        </a:spcAft>
                        <a:buNone/>
                      </a:pPr>
                      <a:r>
                        <a:rPr lang="en-US" sz="900"/>
                        <a:t>IEEE ROBOTICS AND AUTOMATION LETTERS, VOL. 6, NO. 2, APRIL 2021</a:t>
                      </a:r>
                      <a:endParaRPr sz="900"/>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25400" cap="flat" cmpd="sng">
                      <a:solidFill>
                        <a:srgbClr val="3333CC"/>
                      </a:solidFill>
                      <a:prstDash val="solid"/>
                      <a:round/>
                      <a:headEnd type="none" w="sm" len="sm"/>
                      <a:tailEnd type="none" w="sm" len="sm"/>
                    </a:lnT>
                    <a:lnB w="25400" cap="flat" cmpd="sng">
                      <a:solidFill>
                        <a:srgbClr val="3333CC"/>
                      </a:solidFill>
                      <a:prstDash val="solid"/>
                      <a:round/>
                      <a:headEnd type="none" w="sm" len="sm"/>
                      <a:tailEnd type="none" w="sm" len="sm"/>
                    </a:lnB>
                    <a:solidFill>
                      <a:srgbClr val="3333CC">
                        <a:alpha val="19610"/>
                      </a:srgbClr>
                    </a:solidFill>
                  </a:tcPr>
                </a:tc>
                <a:tc>
                  <a:txBody>
                    <a:bodyPr/>
                    <a:lstStyle/>
                    <a:p>
                      <a:pPr marL="0" lvl="0" indent="0" algn="l" rtl="0">
                        <a:spcBef>
                          <a:spcPts val="0"/>
                        </a:spcBef>
                        <a:spcAft>
                          <a:spcPts val="0"/>
                        </a:spcAft>
                        <a:buNone/>
                      </a:pPr>
                      <a:endParaRPr sz="1100"/>
                    </a:p>
                    <a:p>
                      <a:pPr marL="0" lvl="0" indent="0" algn="l" rtl="0">
                        <a:spcBef>
                          <a:spcPts val="0"/>
                        </a:spcBef>
                        <a:spcAft>
                          <a:spcPts val="0"/>
                        </a:spcAft>
                        <a:buNone/>
                      </a:pPr>
                      <a:r>
                        <a:rPr lang="en-US" sz="1100"/>
                        <a:t>Panoster: End-to-End Panoptic Segmentation of LiDAR Point Clouds</a:t>
                      </a:r>
                      <a:endParaRPr sz="1100"/>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25400" cap="flat" cmpd="sng">
                      <a:solidFill>
                        <a:srgbClr val="3333CC"/>
                      </a:solidFill>
                      <a:prstDash val="solid"/>
                      <a:round/>
                      <a:headEnd type="none" w="sm" len="sm"/>
                      <a:tailEnd type="none" w="sm" len="sm"/>
                    </a:lnT>
                    <a:lnB w="25400" cap="flat" cmpd="sng">
                      <a:solidFill>
                        <a:srgbClr val="3333CC"/>
                      </a:solidFill>
                      <a:prstDash val="solid"/>
                      <a:round/>
                      <a:headEnd type="none" w="sm" len="sm"/>
                      <a:tailEnd type="none" w="sm" len="sm"/>
                    </a:lnB>
                    <a:solidFill>
                      <a:srgbClr val="3333CC">
                        <a:alpha val="19610"/>
                      </a:srgbClr>
                    </a:solidFill>
                  </a:tcPr>
                </a:tc>
                <a:tc>
                  <a:txBody>
                    <a:bodyPr/>
                    <a:lstStyle/>
                    <a:p>
                      <a:pPr marL="457200" lvl="0" indent="-349250" algn="l" rtl="0">
                        <a:spcBef>
                          <a:spcPts val="0"/>
                        </a:spcBef>
                        <a:spcAft>
                          <a:spcPts val="0"/>
                        </a:spcAft>
                        <a:buSzPts val="1900"/>
                        <a:buChar char="●"/>
                      </a:pPr>
                      <a:r>
                        <a:rPr lang="en-US" sz="900"/>
                        <a:t>In this, a proposal free panoptic segmentation method for LIDAR point clouds is presented.Panoster proposes a simplified framework incorporating a learning-based clustering solution to identify instances. It is a fully end-to-end panoptic method </a:t>
                      </a:r>
                      <a:endParaRPr sz="900"/>
                    </a:p>
                    <a:p>
                      <a:pPr marL="457200" lvl="0" indent="-349250" algn="l" rtl="0">
                        <a:spcBef>
                          <a:spcPts val="0"/>
                        </a:spcBef>
                        <a:spcAft>
                          <a:spcPts val="0"/>
                        </a:spcAft>
                        <a:buSzPts val="1900"/>
                        <a:buChar char="●"/>
                      </a:pPr>
                      <a:r>
                        <a:rPr lang="en-US" sz="900"/>
                        <a:t>Panoster consists of these modules: a shared encoder, decoupled symmetric decoders and heads for the two tasks, a mask-based fusion and optional post-processing</a:t>
                      </a:r>
                      <a:endParaRPr sz="900"/>
                    </a:p>
                    <a:p>
                      <a:pPr marL="457200" lvl="0" indent="-349250" algn="l" rtl="0">
                        <a:spcBef>
                          <a:spcPts val="0"/>
                        </a:spcBef>
                        <a:spcAft>
                          <a:spcPts val="0"/>
                        </a:spcAft>
                        <a:buSzPts val="1900"/>
                        <a:buChar char="●"/>
                      </a:pPr>
                      <a:r>
                        <a:rPr lang="en-US" sz="900"/>
                        <a:t>The input is raw 3D or 2D points </a:t>
                      </a:r>
                      <a:endParaRPr sz="900"/>
                    </a:p>
                    <a:p>
                      <a:pPr marL="457200" lvl="0" indent="-349250" algn="l" rtl="0">
                        <a:spcBef>
                          <a:spcPts val="0"/>
                        </a:spcBef>
                        <a:spcAft>
                          <a:spcPts val="0"/>
                        </a:spcAft>
                        <a:buSzPts val="1900"/>
                        <a:buChar char="●"/>
                      </a:pPr>
                      <a:r>
                        <a:rPr lang="en-US" sz="900"/>
                        <a:t>A shared encoder is incorporated with two separate decoders - semantic decoder and head and instance decoder and head (instance IDs)</a:t>
                      </a:r>
                      <a:endParaRPr sz="900"/>
                    </a:p>
                    <a:p>
                      <a:pPr marL="0" lvl="0" indent="0" algn="l" rtl="0">
                        <a:spcBef>
                          <a:spcPts val="0"/>
                        </a:spcBef>
                        <a:spcAft>
                          <a:spcPts val="0"/>
                        </a:spcAft>
                        <a:buNone/>
                      </a:pPr>
                      <a:endParaRPr sz="800"/>
                    </a:p>
                    <a:p>
                      <a:pPr marL="0" lvl="0" indent="0" algn="l" rtl="0">
                        <a:spcBef>
                          <a:spcPts val="0"/>
                        </a:spcBef>
                        <a:spcAft>
                          <a:spcPts val="0"/>
                        </a:spcAft>
                        <a:buNone/>
                      </a:pPr>
                      <a:endParaRPr sz="800"/>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25400" cap="flat" cmpd="sng">
                      <a:solidFill>
                        <a:srgbClr val="3333CC"/>
                      </a:solidFill>
                      <a:prstDash val="solid"/>
                      <a:round/>
                      <a:headEnd type="none" w="sm" len="sm"/>
                      <a:tailEnd type="none" w="sm" len="sm"/>
                    </a:lnT>
                    <a:lnB w="25400" cap="flat" cmpd="sng">
                      <a:solidFill>
                        <a:srgbClr val="3333CC"/>
                      </a:solidFill>
                      <a:prstDash val="solid"/>
                      <a:round/>
                      <a:headEnd type="none" w="sm" len="sm"/>
                      <a:tailEnd type="none" w="sm" len="sm"/>
                    </a:lnB>
                    <a:solidFill>
                      <a:srgbClr val="3333CC">
                        <a:alpha val="19610"/>
                      </a:srgbClr>
                    </a:solidFill>
                  </a:tcPr>
                </a:tc>
                <a:tc>
                  <a:txBody>
                    <a:bodyPr/>
                    <a:lstStyle/>
                    <a:p>
                      <a:pPr marL="0" lvl="0" indent="0" algn="l" rtl="0">
                        <a:spcBef>
                          <a:spcPts val="0"/>
                        </a:spcBef>
                        <a:spcAft>
                          <a:spcPts val="0"/>
                        </a:spcAft>
                        <a:buClr>
                          <a:schemeClr val="dk1"/>
                        </a:buClr>
                        <a:buSzPts val="300"/>
                        <a:buFont typeface="Arial"/>
                        <a:buNone/>
                      </a:pPr>
                      <a:endParaRPr sz="800"/>
                    </a:p>
                    <a:p>
                      <a:pPr marL="457200" lvl="0" indent="-342900" algn="l" rtl="0">
                        <a:spcBef>
                          <a:spcPts val="0"/>
                        </a:spcBef>
                        <a:spcAft>
                          <a:spcPts val="0"/>
                        </a:spcAft>
                        <a:buSzPts val="1800"/>
                        <a:buChar char="●"/>
                      </a:pPr>
                      <a:r>
                        <a:rPr lang="en-US" sz="800"/>
                        <a:t>It is an emerging method for panotic segmentation for LIDAR point clouds and has not yet been tested on real world data.</a:t>
                      </a:r>
                      <a:endParaRPr sz="800"/>
                    </a:p>
                    <a:p>
                      <a:pPr marL="457200" lvl="0" indent="-342900" algn="l" rtl="0">
                        <a:spcBef>
                          <a:spcPts val="0"/>
                        </a:spcBef>
                        <a:spcAft>
                          <a:spcPts val="0"/>
                        </a:spcAft>
                        <a:buSzPts val="1800"/>
                        <a:buChar char="●"/>
                      </a:pPr>
                      <a:r>
                        <a:rPr lang="en-US" sz="800"/>
                        <a:t>It might not be very accurate at times as it uses learning based clustering algorithms to identify instances which might be erroneous at times.</a:t>
                      </a:r>
                      <a:endParaRPr sz="800"/>
                    </a:p>
                    <a:p>
                      <a:pPr marL="457200" lvl="0" indent="-342900" algn="l" rtl="0">
                        <a:spcBef>
                          <a:spcPts val="0"/>
                        </a:spcBef>
                        <a:spcAft>
                          <a:spcPts val="0"/>
                        </a:spcAft>
                        <a:buSzPts val="1800"/>
                        <a:buChar char="●"/>
                      </a:pPr>
                      <a:r>
                        <a:rPr lang="en-US" sz="800"/>
                        <a:t>It is not robust to occlusion as other methods since it relies on semantic segmentation </a:t>
                      </a:r>
                      <a:endParaRPr sz="800"/>
                    </a:p>
                    <a:p>
                      <a:pPr marL="57150" lvl="0" indent="-57150" algn="l" rtl="0">
                        <a:spcBef>
                          <a:spcPts val="0"/>
                        </a:spcBef>
                        <a:spcAft>
                          <a:spcPts val="0"/>
                        </a:spcAft>
                        <a:buClr>
                          <a:schemeClr val="dk1"/>
                        </a:buClr>
                        <a:buSzPts val="300"/>
                        <a:buFont typeface="Arial"/>
                        <a:buNone/>
                      </a:pPr>
                      <a:endParaRPr sz="800"/>
                    </a:p>
                    <a:p>
                      <a:pPr marL="57150" lvl="0" indent="-57150" algn="l" rtl="0">
                        <a:spcBef>
                          <a:spcPts val="0"/>
                        </a:spcBef>
                        <a:spcAft>
                          <a:spcPts val="0"/>
                        </a:spcAft>
                        <a:buClr>
                          <a:schemeClr val="dk1"/>
                        </a:buClr>
                        <a:buSzPts val="300"/>
                        <a:buFont typeface="Arial"/>
                        <a:buNone/>
                      </a:pPr>
                      <a:endParaRPr sz="800"/>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25400" cap="flat" cmpd="sng">
                      <a:solidFill>
                        <a:srgbClr val="3333CC"/>
                      </a:solidFill>
                      <a:prstDash val="solid"/>
                      <a:round/>
                      <a:headEnd type="none" w="sm" len="sm"/>
                      <a:tailEnd type="none" w="sm" len="sm"/>
                    </a:lnT>
                    <a:lnB w="25400" cap="flat" cmpd="sng">
                      <a:solidFill>
                        <a:srgbClr val="3333CC"/>
                      </a:solidFill>
                      <a:prstDash val="solid"/>
                      <a:round/>
                      <a:headEnd type="none" w="sm" len="sm"/>
                      <a:tailEnd type="none" w="sm" len="sm"/>
                    </a:lnB>
                    <a:solidFill>
                      <a:srgbClr val="3333CC">
                        <a:alpha val="19610"/>
                      </a:srgbClr>
                    </a:solidFill>
                  </a:tcPr>
                </a:tc>
                <a:extLst>
                  <a:ext uri="{0D108BD9-81ED-4DB2-BD59-A6C34878D82A}">
                    <a16:rowId xmlns:a16="http://schemas.microsoft.com/office/drawing/2014/main" val="10001"/>
                  </a:ext>
                </a:extLst>
              </a:tr>
              <a:tr h="1927542">
                <a:tc>
                  <a:txBody>
                    <a:bodyPr/>
                    <a:lstStyle/>
                    <a:p>
                      <a:pPr marL="0" marR="0" lvl="0" indent="0" algn="ctr" rtl="0">
                        <a:lnSpc>
                          <a:spcPct val="100000"/>
                        </a:lnSpc>
                        <a:spcBef>
                          <a:spcPts val="0"/>
                        </a:spcBef>
                        <a:spcAft>
                          <a:spcPts val="0"/>
                        </a:spcAft>
                        <a:buClr>
                          <a:schemeClr val="dk1"/>
                        </a:buClr>
                        <a:buSzPts val="2400"/>
                        <a:buFont typeface="Times New Roman"/>
                        <a:buNone/>
                      </a:pPr>
                      <a:r>
                        <a:rPr lang="en-US" sz="1100">
                          <a:solidFill>
                            <a:schemeClr val="dk1"/>
                          </a:solidFill>
                          <a:latin typeface="Times New Roman"/>
                          <a:ea typeface="Times New Roman"/>
                          <a:cs typeface="Times New Roman"/>
                          <a:sym typeface="Times New Roman"/>
                        </a:rPr>
                        <a:t>12</a:t>
                      </a:r>
                      <a:r>
                        <a:rPr lang="en-US" sz="1100" b="0" i="0" u="none" strike="noStrike" cap="none">
                          <a:solidFill>
                            <a:schemeClr val="dk1"/>
                          </a:solidFill>
                          <a:latin typeface="Times New Roman"/>
                          <a:ea typeface="Times New Roman"/>
                          <a:cs typeface="Times New Roman"/>
                          <a:sym typeface="Times New Roman"/>
                        </a:rPr>
                        <a:t>.</a:t>
                      </a:r>
                      <a:endParaRPr sz="600" u="none" strike="noStrike" cap="none"/>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12700" cap="flat" cmpd="sng">
                      <a:solidFill>
                        <a:srgbClr val="3333CC"/>
                      </a:solidFill>
                      <a:prstDash val="solid"/>
                      <a:round/>
                      <a:headEnd type="none" w="sm" len="sm"/>
                      <a:tailEnd type="none" w="sm" len="sm"/>
                    </a:lnT>
                    <a:lnB w="12700" cap="flat" cmpd="sng">
                      <a:solidFill>
                        <a:srgbClr val="3333CC"/>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2400"/>
                        <a:buFont typeface="Times New Roman"/>
                        <a:buNone/>
                      </a:pPr>
                      <a:endParaRPr sz="900"/>
                    </a:p>
                    <a:p>
                      <a:pPr marL="0" marR="0" lvl="0" indent="0" algn="just" rtl="0">
                        <a:lnSpc>
                          <a:spcPct val="100000"/>
                        </a:lnSpc>
                        <a:spcBef>
                          <a:spcPts val="0"/>
                        </a:spcBef>
                        <a:spcAft>
                          <a:spcPts val="0"/>
                        </a:spcAft>
                        <a:buClr>
                          <a:schemeClr val="dk1"/>
                        </a:buClr>
                        <a:buSzPts val="2400"/>
                        <a:buFont typeface="Times New Roman"/>
                        <a:buNone/>
                      </a:pPr>
                      <a:r>
                        <a:rPr lang="en-US" sz="900"/>
                        <a:t>IEEE ROBOTICS AND AUTOMATION LETTERS, VOL. 7, NO. 2, APRIL 2022</a:t>
                      </a:r>
                      <a:endParaRPr sz="900" u="none" strike="noStrike" cap="none"/>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25400" cap="flat" cmpd="sng">
                      <a:solidFill>
                        <a:srgbClr val="3333CC"/>
                      </a:solidFill>
                      <a:prstDash val="solid"/>
                      <a:round/>
                      <a:headEnd type="none" w="sm" len="sm"/>
                      <a:tailEnd type="none" w="sm" len="sm"/>
                    </a:lnT>
                    <a:lnB w="12700" cap="flat" cmpd="sng">
                      <a:solidFill>
                        <a:srgbClr val="3333CC"/>
                      </a:solidFill>
                      <a:prstDash val="solid"/>
                      <a:round/>
                      <a:headEnd type="none" w="sm" len="sm"/>
                      <a:tailEnd type="none" w="sm" len="sm"/>
                    </a:lnB>
                    <a:solidFill>
                      <a:schemeClr val="lt1"/>
                    </a:solidFill>
                  </a:tcPr>
                </a:tc>
                <a:tc>
                  <a:txBody>
                    <a:bodyPr/>
                    <a:lstStyle/>
                    <a:p>
                      <a:pPr marL="0" lvl="0" indent="0" algn="just" rtl="0">
                        <a:spcBef>
                          <a:spcPts val="0"/>
                        </a:spcBef>
                        <a:spcAft>
                          <a:spcPts val="0"/>
                        </a:spcAft>
                        <a:buNone/>
                      </a:pPr>
                      <a:endParaRPr sz="900">
                        <a:solidFill>
                          <a:schemeClr val="dk1"/>
                        </a:solidFill>
                      </a:endParaRPr>
                    </a:p>
                    <a:p>
                      <a:pPr marL="0" lvl="0" indent="0" algn="just" rtl="0">
                        <a:spcBef>
                          <a:spcPts val="0"/>
                        </a:spcBef>
                        <a:spcAft>
                          <a:spcPts val="0"/>
                        </a:spcAft>
                        <a:buNone/>
                      </a:pPr>
                      <a:r>
                        <a:rPr lang="en-US" sz="1100">
                          <a:solidFill>
                            <a:schemeClr val="dk1"/>
                          </a:solidFill>
                        </a:rPr>
                        <a:t>Panoptic Nuscenes: A Large-Scale Benchmark for LiDAR Panoptic Segmentation and Tracking</a:t>
                      </a:r>
                      <a:endParaRPr sz="1100">
                        <a:solidFill>
                          <a:schemeClr val="dk1"/>
                        </a:solidFill>
                      </a:endParaRPr>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25400" cap="flat" cmpd="sng">
                      <a:solidFill>
                        <a:srgbClr val="3333CC"/>
                      </a:solidFill>
                      <a:prstDash val="solid"/>
                      <a:round/>
                      <a:headEnd type="none" w="sm" len="sm"/>
                      <a:tailEnd type="none" w="sm" len="sm"/>
                    </a:lnT>
                    <a:lnB w="12700" cap="flat" cmpd="sng">
                      <a:solidFill>
                        <a:srgbClr val="3333CC"/>
                      </a:solidFill>
                      <a:prstDash val="solid"/>
                      <a:round/>
                      <a:headEnd type="none" w="sm" len="sm"/>
                      <a:tailEnd type="none" w="sm" len="sm"/>
                    </a:lnB>
                    <a:solidFill>
                      <a:schemeClr val="lt1"/>
                    </a:solidFill>
                  </a:tcPr>
                </a:tc>
                <a:tc>
                  <a:txBody>
                    <a:bodyPr/>
                    <a:lstStyle/>
                    <a:p>
                      <a:pPr marL="457200" marR="0" lvl="0" indent="-342900" algn="l" rtl="0">
                        <a:lnSpc>
                          <a:spcPct val="100000"/>
                        </a:lnSpc>
                        <a:spcBef>
                          <a:spcPts val="0"/>
                        </a:spcBef>
                        <a:spcAft>
                          <a:spcPts val="0"/>
                        </a:spcAft>
                        <a:buSzPts val="1800"/>
                        <a:buChar char="●"/>
                      </a:pPr>
                      <a:r>
                        <a:rPr lang="en-US" sz="800"/>
                        <a:t>Emergence of better and faster segmentation models enables real-time point-level semantic segmentation. To further boost the development, a LiDAR semantic segmentation benchmark was set up using the Panoptic nuScenes dataset.</a:t>
                      </a:r>
                      <a:endParaRPr sz="800"/>
                    </a:p>
                    <a:p>
                      <a:pPr marL="457200" marR="0" lvl="0" indent="0" algn="l" rtl="0">
                        <a:lnSpc>
                          <a:spcPct val="100000"/>
                        </a:lnSpc>
                        <a:spcBef>
                          <a:spcPts val="0"/>
                        </a:spcBef>
                        <a:spcAft>
                          <a:spcPts val="0"/>
                        </a:spcAft>
                        <a:buNone/>
                      </a:pPr>
                      <a:r>
                        <a:rPr lang="en-US" sz="800"/>
                        <a:t>The benchmark supports both LiDAR only and multi-modal methods.</a:t>
                      </a:r>
                      <a:endParaRPr sz="800"/>
                    </a:p>
                    <a:p>
                      <a:pPr marL="457200" marR="0" lvl="0" indent="-342900" algn="l" rtl="0">
                        <a:lnSpc>
                          <a:spcPct val="100000"/>
                        </a:lnSpc>
                        <a:spcBef>
                          <a:spcPts val="0"/>
                        </a:spcBef>
                        <a:spcAft>
                          <a:spcPts val="0"/>
                        </a:spcAft>
                        <a:buSzPts val="1800"/>
                        <a:buChar char="●"/>
                      </a:pPr>
                      <a:r>
                        <a:rPr lang="en-US" sz="800"/>
                        <a:t>Introduce the Panoptic Tracking (PAT) metric based on two separable components that are explicitly related to the task and allow straightforward interpretation. PAT is computed as the harmonic mean of PQ and TQ) where PQ is the panoptic qualityvand TQ is our proposed tracking quality that we compute as the following class agnostic geometric mean for </a:t>
                      </a:r>
                      <a:r>
                        <a:rPr lang="en-US" sz="800" i="1"/>
                        <a:t>thing</a:t>
                      </a:r>
                      <a:r>
                        <a:rPr lang="en-US" sz="800"/>
                        <a:t> classes.</a:t>
                      </a:r>
                      <a:endParaRPr sz="800"/>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25400" cap="flat" cmpd="sng">
                      <a:solidFill>
                        <a:srgbClr val="3333CC"/>
                      </a:solidFill>
                      <a:prstDash val="solid"/>
                      <a:round/>
                      <a:headEnd type="none" w="sm" len="sm"/>
                      <a:tailEnd type="none" w="sm" len="sm"/>
                    </a:lnT>
                    <a:lnB w="12700" cap="flat" cmpd="sng">
                      <a:solidFill>
                        <a:srgbClr val="3333CC"/>
                      </a:solidFill>
                      <a:prstDash val="solid"/>
                      <a:round/>
                      <a:headEnd type="none" w="sm" len="sm"/>
                      <a:tailEnd type="none" w="sm" len="sm"/>
                    </a:lnB>
                    <a:solidFill>
                      <a:schemeClr val="lt1"/>
                    </a:solidFill>
                  </a:tcPr>
                </a:tc>
                <a:tc>
                  <a:txBody>
                    <a:bodyPr/>
                    <a:lstStyle/>
                    <a:p>
                      <a:pPr marL="457200" marR="0" lvl="0" indent="-336550" algn="l" rtl="0">
                        <a:lnSpc>
                          <a:spcPct val="100000"/>
                        </a:lnSpc>
                        <a:spcBef>
                          <a:spcPts val="0"/>
                        </a:spcBef>
                        <a:spcAft>
                          <a:spcPts val="0"/>
                        </a:spcAft>
                        <a:buSzPts val="1700"/>
                        <a:buChar char="●"/>
                      </a:pPr>
                      <a:r>
                        <a:rPr lang="en-US" sz="800"/>
                        <a:t>LSTQ is computed at the point-level and evaluates if each point is assigned the right semantic class and if thing class objects are assigned the right instance IDs</a:t>
                      </a:r>
                      <a:endParaRPr sz="800"/>
                    </a:p>
                    <a:p>
                      <a:pPr marL="457200" marR="0" lvl="0" indent="-336550" algn="l" rtl="0">
                        <a:lnSpc>
                          <a:spcPct val="100000"/>
                        </a:lnSpc>
                        <a:spcBef>
                          <a:spcPts val="0"/>
                        </a:spcBef>
                        <a:spcAft>
                          <a:spcPts val="0"/>
                        </a:spcAft>
                        <a:buSzPts val="1700"/>
                        <a:buChar char="●"/>
                      </a:pPr>
                      <a:r>
                        <a:rPr lang="en-US" sz="800"/>
                        <a:t>It does not account for temporal information and is invariant to frame permutation. Importantly, it does not penalize the score in case a tracking prediction is fragmented</a:t>
                      </a:r>
                      <a:endParaRPr sz="800" u="none" strike="noStrike" cap="none"/>
                    </a:p>
                  </a:txBody>
                  <a:tcPr marL="54360" marR="54360" marT="20796" marB="20796">
                    <a:lnL w="12700" cap="flat" cmpd="sng">
                      <a:solidFill>
                        <a:srgbClr val="3333CC"/>
                      </a:solidFill>
                      <a:prstDash val="solid"/>
                      <a:round/>
                      <a:headEnd type="none" w="sm" len="sm"/>
                      <a:tailEnd type="none" w="sm" len="sm"/>
                    </a:lnL>
                    <a:lnR w="12700" cap="flat" cmpd="sng">
                      <a:solidFill>
                        <a:srgbClr val="3333CC"/>
                      </a:solidFill>
                      <a:prstDash val="solid"/>
                      <a:round/>
                      <a:headEnd type="none" w="sm" len="sm"/>
                      <a:tailEnd type="none" w="sm" len="sm"/>
                    </a:lnR>
                    <a:lnT w="25400" cap="flat" cmpd="sng">
                      <a:solidFill>
                        <a:srgbClr val="3333CC"/>
                      </a:solidFill>
                      <a:prstDash val="solid"/>
                      <a:round/>
                      <a:headEnd type="none" w="sm" len="sm"/>
                      <a:tailEnd type="none" w="sm" len="sm"/>
                    </a:lnT>
                    <a:lnB w="12700" cap="flat" cmpd="sng">
                      <a:solidFill>
                        <a:srgbClr val="3333CC"/>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 y="78784"/>
            <a:ext cx="126999" cy="361898"/>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SamsungOne 600C" panose="020B0706030303020204" pitchFamily="34" charset="0"/>
              <a:ea typeface="SamsungOne 600C" panose="020B0706030303020204" pitchFamily="34" charset="0"/>
            </a:endParaRPr>
          </a:p>
        </p:txBody>
      </p:sp>
      <p:sp>
        <p:nvSpPr>
          <p:cNvPr id="12" name="TextBox 11"/>
          <p:cNvSpPr txBox="1"/>
          <p:nvPr/>
        </p:nvSpPr>
        <p:spPr>
          <a:xfrm>
            <a:off x="286423" y="28900"/>
            <a:ext cx="7051637" cy="461665"/>
          </a:xfrm>
          <a:prstGeom prst="rect">
            <a:avLst/>
          </a:prstGeom>
          <a:noFill/>
        </p:spPr>
        <p:txBody>
          <a:bodyPr wrap="square" rtlCol="0" anchor="ctr">
            <a:spAutoFit/>
          </a:bodyPr>
          <a:lstStyle/>
          <a:p>
            <a:pPr defTabSz="685800">
              <a:buClrTx/>
            </a:pPr>
            <a:r>
              <a:rPr lang="en-US" sz="2400" b="1" kern="1200">
                <a:solidFill>
                  <a:prstClr val="black"/>
                </a:solidFill>
                <a:effectLst>
                  <a:outerShdw blurRad="38100" dist="38100" dir="2700000" algn="tl">
                    <a:srgbClr val="000000">
                      <a:alpha val="43137"/>
                    </a:srgbClr>
                  </a:outerShdw>
                </a:effectLst>
                <a:latin typeface="SamsungOne 200" panose="020B0203030303020204" pitchFamily="34" charset="0"/>
                <a:ea typeface="SamsungOne 200" panose="020B0203030303020204" pitchFamily="34" charset="0"/>
                <a:cs typeface="+mn-cs"/>
              </a:rPr>
              <a:t>Literature survey and study</a:t>
            </a:r>
            <a:endParaRPr lang="en-IN" sz="2400" b="1" kern="1200">
              <a:solidFill>
                <a:prstClr val="black"/>
              </a:solidFill>
              <a:latin typeface="SamsungOne 200" panose="020B0203030303020204" pitchFamily="34" charset="0"/>
              <a:ea typeface="SamsungOne 200" panose="020B0203030303020204" pitchFamily="34" charset="0"/>
              <a:cs typeface="+mn-cs"/>
            </a:endParaRPr>
          </a:p>
        </p:txBody>
      </p:sp>
      <p:sp>
        <p:nvSpPr>
          <p:cNvPr id="14" name="Rectangle 13"/>
          <p:cNvSpPr/>
          <p:nvPr/>
        </p:nvSpPr>
        <p:spPr>
          <a:xfrm>
            <a:off x="178475" y="78784"/>
            <a:ext cx="56475" cy="36189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SamsungOne 600C" panose="020B0706030303020204" pitchFamily="34" charset="0"/>
              <a:ea typeface="SamsungOne 600C" panose="020B0706030303020204" pitchFamily="34" charset="0"/>
            </a:endParaRPr>
          </a:p>
        </p:txBody>
      </p:sp>
      <p:sp>
        <p:nvSpPr>
          <p:cNvPr id="3" name="TextBox 2">
            <a:extLst>
              <a:ext uri="{FF2B5EF4-FFF2-40B4-BE49-F238E27FC236}">
                <a16:creationId xmlns:a16="http://schemas.microsoft.com/office/drawing/2014/main" id="{07947DEE-8280-FB49-663B-1DF8BDDBDF89}"/>
              </a:ext>
            </a:extLst>
          </p:cNvPr>
          <p:cNvSpPr txBox="1"/>
          <p:nvPr/>
        </p:nvSpPr>
        <p:spPr>
          <a:xfrm>
            <a:off x="201033" y="779930"/>
            <a:ext cx="8817311" cy="4201150"/>
          </a:xfrm>
          <a:prstGeom prst="rect">
            <a:avLst/>
          </a:prstGeom>
          <a:noFill/>
        </p:spPr>
        <p:txBody>
          <a:bodyPr wrap="square" lIns="68580" tIns="34290" rIns="68580" bIns="34290" rtlCol="0" anchor="t">
            <a:spAutoFit/>
          </a:bodyPr>
          <a:lstStyle/>
          <a:p>
            <a:pPr algn="just" defTabSz="685800">
              <a:buClr>
                <a:prstClr val="black"/>
              </a:buClr>
              <a:buSzPts val="2400"/>
            </a:pPr>
            <a:r>
              <a:rPr lang="en-IN" sz="1050" kern="1200">
                <a:solidFill>
                  <a:prstClr val="black"/>
                </a:solidFill>
                <a:latin typeface="Calibri" panose="020F0502020204030204"/>
                <a:ea typeface="+mn-ea"/>
                <a:cs typeface="+mn-cs"/>
              </a:rPr>
              <a:t>5. </a:t>
            </a:r>
            <a:r>
              <a:rPr lang="en-US" sz="1050" kern="1200">
                <a:solidFill>
                  <a:prstClr val="black"/>
                </a:solidFill>
                <a:latin typeface="Calibri" panose="020F0502020204030204"/>
                <a:ea typeface="+mn-ea"/>
                <a:cs typeface="+mn-cs"/>
              </a:rPr>
              <a:t>Depth Map Prediction from a Single Image using a Multi-Scale Deep Network   -     </a:t>
            </a:r>
            <a:endParaRPr lang="en-US" sz="1050" kern="1200">
              <a:solidFill>
                <a:prstClr val="black"/>
              </a:solidFill>
              <a:latin typeface="Calibri" panose="020F0502020204030204"/>
              <a:ea typeface="Calibri" panose="020F0502020204030204"/>
              <a:cs typeface="Calibri" panose="020F0502020204030204"/>
            </a:endParaRPr>
          </a:p>
          <a:p>
            <a:pPr algn="just" defTabSz="685800">
              <a:buClr>
                <a:prstClr val="black"/>
              </a:buClr>
              <a:buSzPts val="2400"/>
            </a:pPr>
            <a:r>
              <a:rPr lang="en-US" sz="1050" kern="1200">
                <a:solidFill>
                  <a:prstClr val="black"/>
                </a:solidFill>
                <a:latin typeface="Calibri" panose="020F0502020204030204"/>
                <a:ea typeface="+mn-ea"/>
                <a:cs typeface="+mn-cs"/>
              </a:rPr>
              <a:t>    Dept. of Computer Science, Courant Institute, New York University</a:t>
            </a:r>
          </a:p>
          <a:p>
            <a:pPr algn="just" defTabSz="685800">
              <a:buClr>
                <a:prstClr val="black"/>
              </a:buClr>
              <a:buSzPts val="2400"/>
            </a:pPr>
            <a:endParaRPr lang="en-US" sz="1050" kern="1200">
              <a:solidFill>
                <a:prstClr val="black"/>
              </a:solidFill>
              <a:latin typeface="Calibri" panose="020F0502020204030204"/>
              <a:ea typeface="+mn-ea"/>
              <a:cs typeface="+mn-cs"/>
            </a:endParaRPr>
          </a:p>
          <a:p>
            <a:pPr algn="just" defTabSz="685800">
              <a:buClr>
                <a:prstClr val="black"/>
              </a:buClr>
              <a:buSzPts val="2400"/>
            </a:pPr>
            <a:r>
              <a:rPr lang="en-US" sz="1050" kern="1200">
                <a:solidFill>
                  <a:prstClr val="black"/>
                </a:solidFill>
                <a:latin typeface="Calibri" panose="020F0502020204030204"/>
                <a:ea typeface="+mn-ea"/>
                <a:cs typeface="+mn-cs"/>
              </a:rPr>
              <a:t>6. Panoptic Segmentation of Animal Fibers -  2022 IEEE International Instrumentation and Measurement Technology     Conference (I2MTC)</a:t>
            </a:r>
          </a:p>
          <a:p>
            <a:pPr algn="just" defTabSz="685800">
              <a:buClr>
                <a:prstClr val="black"/>
              </a:buClr>
              <a:buSzPts val="2400"/>
            </a:pPr>
            <a:endParaRPr lang="en-US" sz="1050" kern="1200">
              <a:solidFill>
                <a:prstClr val="black"/>
              </a:solidFill>
              <a:latin typeface="Calibri" panose="020F0502020204030204"/>
              <a:ea typeface="+mn-ea"/>
              <a:cs typeface="+mn-cs"/>
            </a:endParaRPr>
          </a:p>
          <a:p>
            <a:pPr algn="just" defTabSz="685800">
              <a:buClr>
                <a:prstClr val="black"/>
              </a:buClr>
              <a:buSzPts val="2400"/>
            </a:pPr>
            <a:r>
              <a:rPr lang="en-US" sz="1050" kern="1200">
                <a:solidFill>
                  <a:prstClr val="black"/>
                </a:solidFill>
                <a:latin typeface="Calibri" panose="020F0502020204030204"/>
                <a:ea typeface="+mn-ea"/>
                <a:cs typeface="+mn-cs"/>
              </a:rPr>
              <a:t>7. </a:t>
            </a:r>
            <a:r>
              <a:rPr lang="en-US" sz="1050" kern="1200">
                <a:solidFill>
                  <a:prstClr val="black"/>
                </a:solidFill>
                <a:latin typeface="Times New Roman"/>
                <a:ea typeface="Times New Roman"/>
                <a:cs typeface="Times New Roman"/>
                <a:sym typeface="Times New Roman"/>
              </a:rPr>
              <a:t>3D face reconstruction with RGB-D camera: A practical approach -  2021 Second International Conference on Information Systems and Software Technologies (ICI2ST)</a:t>
            </a:r>
          </a:p>
          <a:p>
            <a:pPr algn="just" defTabSz="685800">
              <a:buClr>
                <a:prstClr val="black"/>
              </a:buClr>
              <a:buSzPts val="2400"/>
            </a:pPr>
            <a:endParaRPr lang="en-US" sz="1050" kern="1200">
              <a:solidFill>
                <a:prstClr val="black"/>
              </a:solidFill>
              <a:latin typeface="Times New Roman"/>
              <a:ea typeface="Times New Roman"/>
              <a:cs typeface="Times New Roman"/>
              <a:sym typeface="Times New Roman"/>
            </a:endParaRPr>
          </a:p>
          <a:p>
            <a:pPr algn="just" defTabSz="685800">
              <a:buClr>
                <a:prstClr val="black"/>
              </a:buClr>
              <a:buSzPts val="2400"/>
            </a:pPr>
            <a:r>
              <a:rPr lang="en-US" sz="1050" kern="1200">
                <a:solidFill>
                  <a:prstClr val="black"/>
                </a:solidFill>
                <a:latin typeface="Times New Roman"/>
                <a:ea typeface="Times New Roman"/>
                <a:cs typeface="Times New Roman"/>
                <a:sym typeface="Times New Roman"/>
              </a:rPr>
              <a:t>8. Toward On-Board Panoptic Segmentation of Multispectral Satellite Images - IEEE TRANSACTIONS ON GEOSCIENCE AND REMOTE SENSING, VOL. 61, 2023</a:t>
            </a:r>
          </a:p>
          <a:p>
            <a:pPr algn="just" defTabSz="685800">
              <a:buClr>
                <a:prstClr val="black"/>
              </a:buClr>
              <a:buSzPts val="2400"/>
            </a:pPr>
            <a:endParaRPr lang="en-US" sz="1050" kern="1200">
              <a:solidFill>
                <a:prstClr val="black"/>
              </a:solidFill>
              <a:latin typeface="Times New Roman"/>
              <a:ea typeface="Times New Roman"/>
              <a:cs typeface="Times New Roman"/>
              <a:sym typeface="Times New Roman"/>
            </a:endParaRPr>
          </a:p>
          <a:p>
            <a:pPr defTabSz="685800">
              <a:buClrTx/>
            </a:pPr>
            <a:r>
              <a:rPr lang="en-US" sz="1050" kern="1200">
                <a:solidFill>
                  <a:prstClr val="black"/>
                </a:solidFill>
                <a:latin typeface="Times New Roman"/>
                <a:ea typeface="Times New Roman"/>
                <a:cs typeface="Times New Roman"/>
                <a:sym typeface="Times New Roman"/>
              </a:rPr>
              <a:t>9. </a:t>
            </a:r>
            <a:r>
              <a:rPr lang="en-US" sz="1050" kern="1200">
                <a:solidFill>
                  <a:prstClr val="black"/>
                </a:solidFill>
                <a:latin typeface="Calibri" panose="020F0502020204030204"/>
                <a:ea typeface="+mn-ea"/>
                <a:cs typeface="+mn-cs"/>
              </a:rPr>
              <a:t>Reshaping the semantic Logits for Proposal- Free Panoptic Segmentation -  </a:t>
            </a:r>
          </a:p>
          <a:p>
            <a:pPr defTabSz="685800">
              <a:buClrTx/>
            </a:pPr>
            <a:r>
              <a:rPr lang="en-US" sz="1050" kern="1200">
                <a:solidFill>
                  <a:prstClr val="black"/>
                </a:solidFill>
                <a:latin typeface="Calibri" panose="020F0502020204030204"/>
                <a:ea typeface="+mn-ea"/>
                <a:cs typeface="+mn-cs"/>
              </a:rPr>
              <a:t>2022 IEEE 34th International Conference on Tools with Artificial Intelligence (ICTAI)</a:t>
            </a:r>
          </a:p>
          <a:p>
            <a:pPr algn="just" defTabSz="685800">
              <a:buClr>
                <a:prstClr val="black"/>
              </a:buClr>
              <a:buSzPts val="2400"/>
            </a:pPr>
            <a:endParaRPr lang="en-US" sz="1050" kern="1200">
              <a:solidFill>
                <a:prstClr val="black"/>
              </a:solidFill>
              <a:latin typeface="Times New Roman"/>
              <a:ea typeface="Times New Roman"/>
              <a:cs typeface="Times New Roman"/>
              <a:sym typeface="Times New Roman"/>
            </a:endParaRPr>
          </a:p>
          <a:p>
            <a:pPr algn="just" defTabSz="685800">
              <a:buClr>
                <a:prstClr val="black"/>
              </a:buClr>
              <a:buSzPts val="2400"/>
            </a:pPr>
            <a:r>
              <a:rPr lang="en-US" sz="1050" kern="1200">
                <a:solidFill>
                  <a:prstClr val="black"/>
                </a:solidFill>
                <a:latin typeface="Times New Roman"/>
                <a:ea typeface="Times New Roman"/>
                <a:cs typeface="Times New Roman"/>
                <a:sym typeface="Times New Roman"/>
              </a:rPr>
              <a:t>10. </a:t>
            </a:r>
            <a:r>
              <a:rPr lang="en-US" sz="1050" kern="1200">
                <a:solidFill>
                  <a:prstClr val="black"/>
                </a:solidFill>
                <a:latin typeface="Calibri" panose="020F0502020204030204"/>
                <a:ea typeface="+mn-ea"/>
                <a:cs typeface="+mn-cs"/>
              </a:rPr>
              <a:t>Hidden Enemy Visualization using Fast Panoptic Segmentation on Battlefields -  2021 IEEE Conference on Big Data Smart Computing (</a:t>
            </a:r>
            <a:r>
              <a:rPr lang="en-US" sz="1050" kern="1200" err="1">
                <a:solidFill>
                  <a:prstClr val="black"/>
                </a:solidFill>
                <a:latin typeface="Calibri" panose="020F0502020204030204"/>
                <a:ea typeface="+mn-ea"/>
                <a:cs typeface="+mn-cs"/>
              </a:rPr>
              <a:t>BigComp</a:t>
            </a:r>
            <a:r>
              <a:rPr lang="en-US" sz="1050" kern="1200">
                <a:solidFill>
                  <a:prstClr val="black"/>
                </a:solidFill>
                <a:latin typeface="Calibri" panose="020F0502020204030204"/>
                <a:ea typeface="+mn-ea"/>
                <a:cs typeface="+mn-cs"/>
              </a:rPr>
              <a:t>)</a:t>
            </a:r>
          </a:p>
          <a:p>
            <a:pPr algn="just" defTabSz="685800">
              <a:buClr>
                <a:prstClr val="black"/>
              </a:buClr>
              <a:buSzPts val="2400"/>
            </a:pPr>
            <a:endParaRPr lang="en-US" sz="1050" kern="1200">
              <a:solidFill>
                <a:prstClr val="black"/>
              </a:solidFill>
              <a:latin typeface="Calibri" panose="020F0502020204030204"/>
              <a:ea typeface="+mn-ea"/>
              <a:cs typeface="+mn-cs"/>
            </a:endParaRPr>
          </a:p>
          <a:p>
            <a:pPr defTabSz="685800">
              <a:buClrTx/>
            </a:pPr>
            <a:r>
              <a:rPr lang="en-US" sz="1050" kern="1200">
                <a:solidFill>
                  <a:prstClr val="black"/>
                </a:solidFill>
                <a:latin typeface="Calibri" panose="020F0502020204030204"/>
                <a:ea typeface="+mn-ea"/>
                <a:cs typeface="+mn-cs"/>
              </a:rPr>
              <a:t>11. </a:t>
            </a:r>
            <a:r>
              <a:rPr lang="en-US" sz="1050" kern="1200" err="1">
                <a:solidFill>
                  <a:prstClr val="black"/>
                </a:solidFill>
                <a:latin typeface="Calibri" panose="020F0502020204030204"/>
                <a:ea typeface="+mn-ea"/>
                <a:cs typeface="+mn-cs"/>
              </a:rPr>
              <a:t>Panoster</a:t>
            </a:r>
            <a:r>
              <a:rPr lang="en-US" sz="1050" kern="1200">
                <a:solidFill>
                  <a:prstClr val="black"/>
                </a:solidFill>
                <a:latin typeface="Calibri" panose="020F0502020204030204"/>
                <a:ea typeface="+mn-ea"/>
                <a:cs typeface="+mn-cs"/>
              </a:rPr>
              <a:t>: End-to-End Panoptic Segmentation of LiDAR Point Clouds -  IEEE ROBOTICS AND AUTOMATION LETTERS, VOL. 6, NO. 2, APRIL 2021</a:t>
            </a:r>
          </a:p>
          <a:p>
            <a:pPr defTabSz="685800">
              <a:buClrTx/>
            </a:pPr>
            <a:endParaRPr lang="en-US" sz="1050" kern="1200">
              <a:solidFill>
                <a:prstClr val="black"/>
              </a:solidFill>
              <a:latin typeface="Calibri" panose="020F0502020204030204"/>
              <a:ea typeface="+mn-ea"/>
              <a:cs typeface="+mn-cs"/>
            </a:endParaRPr>
          </a:p>
          <a:p>
            <a:pPr defTabSz="685800">
              <a:buClrTx/>
            </a:pPr>
            <a:r>
              <a:rPr lang="en-US" sz="1050" kern="1200">
                <a:solidFill>
                  <a:prstClr val="black"/>
                </a:solidFill>
                <a:latin typeface="Calibri" panose="020F0502020204030204"/>
                <a:ea typeface="+mn-ea"/>
                <a:cs typeface="+mn-cs"/>
              </a:rPr>
              <a:t>12. Panoptic </a:t>
            </a:r>
            <a:r>
              <a:rPr lang="en-US" sz="1050" kern="1200" err="1">
                <a:solidFill>
                  <a:prstClr val="black"/>
                </a:solidFill>
                <a:latin typeface="Calibri" panose="020F0502020204030204"/>
                <a:ea typeface="+mn-ea"/>
                <a:cs typeface="+mn-cs"/>
              </a:rPr>
              <a:t>Nuscenes</a:t>
            </a:r>
            <a:r>
              <a:rPr lang="en-US" sz="1050" kern="1200">
                <a:solidFill>
                  <a:prstClr val="black"/>
                </a:solidFill>
                <a:latin typeface="Calibri" panose="020F0502020204030204"/>
                <a:ea typeface="+mn-ea"/>
                <a:cs typeface="+mn-cs"/>
              </a:rPr>
              <a:t>: A Large-Scale Benchmark for LiDAR Panoptic Segmentation and Tracking -    IEEE ROBOTICS AND AUTOMATION LETTERS, VOL. 7, NO. 2, APRIL 2022</a:t>
            </a:r>
          </a:p>
          <a:p>
            <a:pPr defTabSz="685800">
              <a:buClrTx/>
            </a:pPr>
            <a:endParaRPr lang="en-US" sz="1050" kern="1200">
              <a:solidFill>
                <a:prstClr val="black"/>
              </a:solidFill>
              <a:latin typeface="Calibri" panose="020F0502020204030204"/>
              <a:ea typeface="+mn-ea"/>
              <a:cs typeface="+mn-cs"/>
            </a:endParaRPr>
          </a:p>
          <a:p>
            <a:pPr defTabSz="685800">
              <a:buClrTx/>
            </a:pPr>
            <a:r>
              <a:rPr lang="en-US" sz="1050" kern="1200">
                <a:solidFill>
                  <a:prstClr val="black"/>
                </a:solidFill>
                <a:latin typeface="Calibri" panose="020F0502020204030204"/>
                <a:ea typeface="+mn-ea"/>
                <a:cs typeface="+mn-cs"/>
              </a:rPr>
              <a:t>13. Dense Pixel-Level Interpretation of Dynamic Scenes With Video Panoptic Segmentation -  IEEE TRANSACTIONS ON IMAGE PROCESSING, VOL. 31, 2022</a:t>
            </a:r>
          </a:p>
          <a:p>
            <a:pPr defTabSz="685800">
              <a:buClrTx/>
            </a:pPr>
            <a:endParaRPr lang="en-US" sz="1050" kern="1200">
              <a:solidFill>
                <a:prstClr val="black"/>
              </a:solidFill>
              <a:latin typeface="Calibri" panose="020F0502020204030204"/>
              <a:ea typeface="+mn-ea"/>
              <a:cs typeface="+mn-cs"/>
            </a:endParaRPr>
          </a:p>
          <a:p>
            <a:pPr defTabSz="685800">
              <a:buClrTx/>
            </a:pPr>
            <a:endParaRPr lang="en-US" sz="1350" kern="1200">
              <a:solidFill>
                <a:prstClr val="black"/>
              </a:solidFill>
              <a:latin typeface="Calibri" panose="020F0502020204030204"/>
              <a:ea typeface="Calibri"/>
              <a:cs typeface="Calibri" panose="020F0502020204030204"/>
            </a:endParaRPr>
          </a:p>
          <a:p>
            <a:pPr defTabSz="685800">
              <a:buClrTx/>
            </a:pPr>
            <a:endParaRPr lang="en-IN" sz="1350" kern="1200">
              <a:solidFill>
                <a:prstClr val="black"/>
              </a:solidFill>
              <a:latin typeface="Calibri" panose="020F0502020204030204"/>
              <a:ea typeface="Calibri" panose="020F0502020204030204"/>
              <a:cs typeface="Calibri" panose="020F0502020204030204"/>
            </a:endParaRPr>
          </a:p>
        </p:txBody>
      </p:sp>
    </p:spTree>
    <p:extLst>
      <p:ext uri="{BB962C8B-B14F-4D97-AF65-F5344CB8AC3E}">
        <p14:creationId xmlns:p14="http://schemas.microsoft.com/office/powerpoint/2010/main" val="279965102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6135</Words>
  <Application>Microsoft Office PowerPoint</Application>
  <PresentationFormat>On-screen Show (16:9)</PresentationFormat>
  <Paragraphs>549</Paragraphs>
  <Slides>49</Slides>
  <Notes>41</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49</vt:i4>
      </vt:variant>
    </vt:vector>
  </HeadingPairs>
  <TitlesOfParts>
    <vt:vector size="64" baseType="lpstr">
      <vt:lpstr>Arial</vt:lpstr>
      <vt:lpstr>Calibri</vt:lpstr>
      <vt:lpstr>Calibri Light</vt:lpstr>
      <vt:lpstr>Edwardian Script ITC</vt:lpstr>
      <vt:lpstr>Helvetica Neue</vt:lpstr>
      <vt:lpstr>Noto Sans Symbols</vt:lpstr>
      <vt:lpstr>Playfair Display</vt:lpstr>
      <vt:lpstr>SamsungOne 200</vt:lpstr>
      <vt:lpstr>SamsungOne 600C</vt:lpstr>
      <vt:lpstr>Segoe UI</vt:lpstr>
      <vt:lpstr>Söhne</vt:lpstr>
      <vt:lpstr>Söhne Mono</vt:lpstr>
      <vt:lpstr>Times New Roman</vt:lpstr>
      <vt:lpstr>Simple Light</vt:lpstr>
      <vt:lpstr>Office Theme</vt:lpstr>
      <vt:lpstr>CS235AI Operating Systems</vt:lpstr>
      <vt:lpstr>PowerPoint Presentation</vt:lpstr>
      <vt:lpstr>PowerPoint Presentation</vt:lpstr>
      <vt:lpstr>PowerPoint Presentation</vt:lpstr>
      <vt:lpstr>Go, change the world</vt:lpstr>
      <vt:lpstr>Go, change the world</vt:lpstr>
      <vt:lpstr>Go, change the world</vt:lpstr>
      <vt:lpstr>Go, change the world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Hardware Resource Management:</vt:lpstr>
      <vt:lpstr>CUDA Integration</vt:lpstr>
      <vt:lpstr>Concurrency and Multithreading</vt:lpstr>
      <vt:lpstr>Parallelism</vt:lpstr>
      <vt:lpstr>Concurrency</vt:lpstr>
      <vt:lpstr>Code Snippet for NVIDIA Rapids</vt:lpstr>
      <vt:lpstr>Code Snippet for NVIDIA Rapids</vt:lpstr>
      <vt:lpstr>Pathflow of OS and CUDA interaction</vt:lpstr>
      <vt:lpstr>PowerPoint Presentation</vt:lpstr>
      <vt:lpstr>PowerPoint Presentation</vt:lpstr>
      <vt:lpstr>Memory Management</vt:lpstr>
      <vt:lpstr>Unified Virtual Addressing (UVA)</vt:lpstr>
      <vt:lpstr>What is Virtual address?</vt:lpstr>
      <vt:lpstr>Relation of UVA to Demand Paging</vt:lpstr>
      <vt:lpstr>Code Snippet for UVA</vt:lpstr>
      <vt:lpstr>Explanation of the code sample</vt:lpstr>
      <vt:lpstr>Scheduling algorithms for NVIDIWA CUDA and RAPIDS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CS235AI Operating Systems</dc:title>
  <dc:creator>Nikunj Mittal</dc:creator>
  <cp:lastModifiedBy>Nikunj Mittal</cp:lastModifiedBy>
  <cp:revision>1</cp:revision>
  <dcterms:modified xsi:type="dcterms:W3CDTF">2024-03-24T05:42:48Z</dcterms:modified>
</cp:coreProperties>
</file>